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81" r:id="rId4"/>
  </p:sldMasterIdLst>
  <p:notesMasterIdLst>
    <p:notesMasterId r:id="rId18"/>
  </p:notesMasterIdLst>
  <p:sldIdLst>
    <p:sldId id="257" r:id="rId5"/>
    <p:sldId id="265" r:id="rId6"/>
    <p:sldId id="259" r:id="rId7"/>
    <p:sldId id="264" r:id="rId8"/>
    <p:sldId id="266" r:id="rId9"/>
    <p:sldId id="267" r:id="rId10"/>
    <p:sldId id="268" r:id="rId11"/>
    <p:sldId id="269" r:id="rId12"/>
    <p:sldId id="270" r:id="rId13"/>
    <p:sldId id="271" r:id="rId14"/>
    <p:sldId id="272" r:id="rId15"/>
    <p:sldId id="273" r:id="rId16"/>
    <p:sldId id="274"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E7F7B5B7-4318-4A6A-933F-6654B8F4669D}">
          <p14:sldIdLst>
            <p14:sldId id="257"/>
          </p14:sldIdLst>
        </p14:section>
        <p14:section name="Раздел без заголовка" id="{7CD530C5-F429-4FBE-8359-A6D0246BA1F5}">
          <p14:sldIdLst>
            <p14:sldId id="265"/>
            <p14:sldId id="259"/>
            <p14:sldId id="264"/>
            <p14:sldId id="266"/>
            <p14:sldId id="267"/>
            <p14:sldId id="268"/>
            <p14:sldId id="269"/>
            <p14:sldId id="270"/>
            <p14:sldId id="271"/>
            <p14:sldId id="272"/>
            <p14:sldId id="273"/>
            <p14:sldId id="27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FF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131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embeddings/oleObject1.bin"/><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dk1" tx1="lt1" bg2="dk2" tx2="lt2" accent1="accent1" accent2="accent2" accent3="accent3" accent4="accent4" accent5="accent5" accent6="accent6" hlink="hlink" folHlink="folHlink"/>
  <c:chart>
    <c:autoTitleDeleted val="0"/>
    <c:plotArea>
      <c:layout>
        <c:manualLayout>
          <c:layoutTarget val="inner"/>
          <c:xMode val="edge"/>
          <c:yMode val="edge"/>
          <c:x val="7.5199116161616161E-2"/>
          <c:y val="4.5115404040404039E-2"/>
          <c:w val="0.61615643939393938"/>
          <c:h val="0.78333282828282824"/>
        </c:manualLayout>
      </c:layout>
      <c:barChart>
        <c:barDir val="col"/>
        <c:grouping val="clustered"/>
        <c:varyColors val="0"/>
        <c:ser>
          <c:idx val="0"/>
          <c:order val="0"/>
          <c:tx>
            <c:strRef>
              <c:f>Лист1!$A$3</c:f>
              <c:strCache>
                <c:ptCount val="1"/>
                <c:pt idx="0">
                  <c:v>Всего</c:v>
                </c:pt>
              </c:strCache>
            </c:strRef>
          </c:tx>
          <c:spPr>
            <a:solidFill>
              <a:srgbClr val="3FFF96"/>
            </a:solidFill>
          </c:spPr>
          <c:invertIfNegative val="0"/>
          <c:dPt>
            <c:idx val="1"/>
            <c:invertIfNegative val="0"/>
            <c:bubble3D val="0"/>
            <c:spPr>
              <a:solidFill>
                <a:srgbClr val="00B0F0"/>
              </a:solidFill>
            </c:spPr>
          </c:dPt>
          <c:dLbls>
            <c:dLbl>
              <c:idx val="0"/>
              <c:layout>
                <c:manualLayout>
                  <c:x val="1.6035353535353829E-3"/>
                  <c:y val="3.2070707070707069E-3"/>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Лист1!$B$2:$C$2</c:f>
              <c:strCache>
                <c:ptCount val="2"/>
                <c:pt idx="0">
                  <c:v>Кол-во</c:v>
                </c:pt>
                <c:pt idx="1">
                  <c:v>%</c:v>
                </c:pt>
              </c:strCache>
            </c:strRef>
          </c:cat>
          <c:val>
            <c:numRef>
              <c:f>Лист1!$B$3:$C$3</c:f>
              <c:numCache>
                <c:formatCode>General</c:formatCode>
                <c:ptCount val="2"/>
                <c:pt idx="0">
                  <c:v>166</c:v>
                </c:pt>
                <c:pt idx="1">
                  <c:v>100</c:v>
                </c:pt>
              </c:numCache>
            </c:numRef>
          </c:val>
        </c:ser>
        <c:dLbls>
          <c:showLegendKey val="0"/>
          <c:showVal val="0"/>
          <c:showCatName val="0"/>
          <c:showSerName val="0"/>
          <c:showPercent val="0"/>
          <c:showBubbleSize val="0"/>
        </c:dLbls>
        <c:gapWidth val="150"/>
        <c:overlap val="-7"/>
        <c:axId val="66166064"/>
        <c:axId val="165877440"/>
      </c:barChart>
      <c:barChart>
        <c:barDir val="col"/>
        <c:grouping val="clustered"/>
        <c:varyColors val="0"/>
        <c:ser>
          <c:idx val="1"/>
          <c:order val="1"/>
          <c:tx>
            <c:strRef>
              <c:f>Лист1!$A$4</c:f>
              <c:strCache>
                <c:ptCount val="1"/>
                <c:pt idx="0">
                  <c:v>выполнено</c:v>
                </c:pt>
              </c:strCache>
            </c:strRef>
          </c:tx>
          <c:spPr>
            <a:solidFill>
              <a:srgbClr val="00B0F0"/>
            </a:solidFill>
          </c:spPr>
          <c:invertIfNegative val="0"/>
          <c:dPt>
            <c:idx val="0"/>
            <c:invertIfNegative val="0"/>
            <c:bubble3D val="0"/>
            <c:spPr>
              <a:solidFill>
                <a:srgbClr val="3FFF96"/>
              </a:solidFill>
            </c:spPr>
          </c:dPt>
          <c:dLbls>
            <c:dLbl>
              <c:idx val="0"/>
              <c:layout>
                <c:manualLayout>
                  <c:x val="2.6464646464646464E-4"/>
                  <c:y val="9.1190151515151516E-2"/>
                </c:manualLayout>
              </c:layout>
              <c:tx>
                <c:rich>
                  <a:bodyPr/>
                  <a:lstStyle/>
                  <a:p>
                    <a:r>
                      <a:rPr lang="en-US" dirty="0" smtClean="0"/>
                      <a:t>65</a:t>
                    </a:r>
                    <a:endParaRPr lang="en-US" dirty="0"/>
                  </a:p>
                </c:rich>
              </c:tx>
              <c:dLblPos val="outEnd"/>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2626262626262626E-7"/>
                  <c:y val="7.5817171717171714E-2"/>
                </c:manualLayout>
              </c:layout>
              <c:tx>
                <c:rich>
                  <a:bodyPr/>
                  <a:lstStyle/>
                  <a:p>
                    <a:r>
                      <a:rPr lang="en-US" smtClean="0"/>
                      <a:t>100</a:t>
                    </a:r>
                    <a:endParaRPr lang="en-US"/>
                  </a:p>
                </c:rich>
              </c:tx>
              <c:dLblPos val="outEnd"/>
              <c:showLegendKey val="0"/>
              <c:showVal val="1"/>
              <c:showCatName val="0"/>
              <c:showSerName val="0"/>
              <c:showPercent val="0"/>
              <c:showBubbleSize val="0"/>
              <c:extLst>
                <c:ext xmlns:c15="http://schemas.microsoft.com/office/drawing/2012/chart" uri="{CE6537A1-D6FC-4f65-9D91-7224C49458BB}">
                  <c15:layout/>
                </c:ext>
              </c:extLst>
            </c:dLbl>
            <c:numFmt formatCode="\4\7" sourceLinked="0"/>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Лист1!$B$2:$C$2</c:f>
              <c:strCache>
                <c:ptCount val="2"/>
                <c:pt idx="0">
                  <c:v>Кол-во</c:v>
                </c:pt>
                <c:pt idx="1">
                  <c:v>%</c:v>
                </c:pt>
              </c:strCache>
            </c:strRef>
          </c:cat>
          <c:val>
            <c:numRef>
              <c:f>Лист1!$B$4:$C$4</c:f>
              <c:numCache>
                <c:formatCode>General</c:formatCode>
                <c:ptCount val="2"/>
                <c:pt idx="0">
                  <c:v>157</c:v>
                </c:pt>
                <c:pt idx="1">
                  <c:v>94.6</c:v>
                </c:pt>
              </c:numCache>
            </c:numRef>
          </c:val>
        </c:ser>
        <c:dLbls>
          <c:showLegendKey val="0"/>
          <c:showVal val="0"/>
          <c:showCatName val="0"/>
          <c:showSerName val="0"/>
          <c:showPercent val="0"/>
          <c:showBubbleSize val="0"/>
        </c:dLbls>
        <c:gapWidth val="150"/>
        <c:overlap val="-7"/>
        <c:axId val="165878560"/>
        <c:axId val="165878000"/>
      </c:barChart>
      <c:catAx>
        <c:axId val="66166064"/>
        <c:scaling>
          <c:orientation val="minMax"/>
        </c:scaling>
        <c:delete val="0"/>
        <c:axPos val="b"/>
        <c:numFmt formatCode="General" sourceLinked="0"/>
        <c:majorTickMark val="out"/>
        <c:minorTickMark val="none"/>
        <c:tickLblPos val="nextTo"/>
        <c:crossAx val="165877440"/>
        <c:crosses val="autoZero"/>
        <c:auto val="1"/>
        <c:lblAlgn val="ctr"/>
        <c:lblOffset val="100"/>
        <c:noMultiLvlLbl val="0"/>
      </c:catAx>
      <c:valAx>
        <c:axId val="165877440"/>
        <c:scaling>
          <c:orientation val="minMax"/>
          <c:max val="47"/>
          <c:min val="0"/>
        </c:scaling>
        <c:delete val="0"/>
        <c:axPos val="l"/>
        <c:numFmt formatCode="General" sourceLinked="1"/>
        <c:majorTickMark val="out"/>
        <c:minorTickMark val="none"/>
        <c:tickLblPos val="nextTo"/>
        <c:crossAx val="66166064"/>
        <c:crosses val="autoZero"/>
        <c:crossBetween val="between"/>
        <c:majorUnit val="10"/>
        <c:minorUnit val="2"/>
      </c:valAx>
      <c:valAx>
        <c:axId val="165878000"/>
        <c:scaling>
          <c:orientation val="minMax"/>
          <c:max val="100"/>
          <c:min val="0"/>
        </c:scaling>
        <c:delete val="0"/>
        <c:axPos val="r"/>
        <c:numFmt formatCode="General" sourceLinked="1"/>
        <c:majorTickMark val="out"/>
        <c:minorTickMark val="none"/>
        <c:tickLblPos val="nextTo"/>
        <c:crossAx val="165878560"/>
        <c:crosses val="max"/>
        <c:crossBetween val="between"/>
      </c:valAx>
      <c:catAx>
        <c:axId val="165878560"/>
        <c:scaling>
          <c:orientation val="minMax"/>
        </c:scaling>
        <c:delete val="1"/>
        <c:axPos val="b"/>
        <c:numFmt formatCode="General" sourceLinked="1"/>
        <c:majorTickMark val="out"/>
        <c:minorTickMark val="none"/>
        <c:tickLblPos val="nextTo"/>
        <c:crossAx val="165878000"/>
        <c:crosses val="autoZero"/>
        <c:auto val="1"/>
        <c:lblAlgn val="ctr"/>
        <c:lblOffset val="100"/>
        <c:noMultiLvlLbl val="0"/>
      </c:catAx>
      <c:spPr>
        <a:ln w="25400">
          <a:noFill/>
        </a:ln>
      </c:spPr>
    </c:plotArea>
    <c:legend>
      <c:legendPos val="r"/>
      <c:layout/>
      <c:overlay val="0"/>
    </c:legend>
    <c:plotVisOnly val="1"/>
    <c:dispBlanksAs val="gap"/>
    <c:showDLblsOverMax val="0"/>
  </c:chart>
  <c:spPr>
    <a:solidFill>
      <a:srgbClr val="759AA5">
        <a:alpha val="64000"/>
      </a:srgbClr>
    </a:solidFill>
  </c:spPr>
  <c:txPr>
    <a:bodyPr/>
    <a:lstStyle/>
    <a:p>
      <a:pPr>
        <a:defRPr sz="2400" b="1"/>
      </a:pPr>
      <a:endParaRPr lang="ru-RU"/>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BCC92D-2C6F-4A20-BC23-E75ED406603D}" type="datetimeFigureOut">
              <a:rPr lang="ru-RU" smtClean="0"/>
              <a:t>11.01.2025</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952275-2C0F-4D06-807F-F9DE7CC2F16A}" type="slidenum">
              <a:rPr lang="ru-RU" smtClean="0"/>
              <a:t>‹#›</a:t>
            </a:fld>
            <a:endParaRPr lang="ru-RU"/>
          </a:p>
        </p:txBody>
      </p:sp>
    </p:spTree>
    <p:extLst>
      <p:ext uri="{BB962C8B-B14F-4D97-AF65-F5344CB8AC3E}">
        <p14:creationId xmlns:p14="http://schemas.microsoft.com/office/powerpoint/2010/main" val="2936148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D7952275-2C0F-4D06-807F-F9DE7CC2F16A}" type="slidenum">
              <a:rPr lang="ru-RU" smtClean="0"/>
              <a:t>12</a:t>
            </a:fld>
            <a:endParaRPr lang="ru-RU"/>
          </a:p>
        </p:txBody>
      </p:sp>
    </p:spTree>
    <p:extLst>
      <p:ext uri="{BB962C8B-B14F-4D97-AF65-F5344CB8AC3E}">
        <p14:creationId xmlns:p14="http://schemas.microsoft.com/office/powerpoint/2010/main" val="624725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E4BE553B-5BE4-456B-98BD-F3258D70E5D1}" type="datetimeFigureOut">
              <a:rPr lang="ru-RU" smtClean="0"/>
              <a:t>11.01.2025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2460D-4346-47D9-B370-7B57F6D3E223}" type="slidenum">
              <a:rPr lang="ru-RU" smtClean="0"/>
              <a:t>‹#›</a:t>
            </a:fld>
            <a:endParaRPr lang="ru-RU"/>
          </a:p>
        </p:txBody>
      </p:sp>
    </p:spTree>
    <p:extLst>
      <p:ext uri="{BB962C8B-B14F-4D97-AF65-F5344CB8AC3E}">
        <p14:creationId xmlns:p14="http://schemas.microsoft.com/office/powerpoint/2010/main" val="12755635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ru-RU" smtClean="0"/>
              <a:t>Образец заголовка</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Date Placeholder 2"/>
          <p:cNvSpPr>
            <a:spLocks noGrp="1"/>
          </p:cNvSpPr>
          <p:nvPr>
            <p:ph type="dt" sz="half" idx="10"/>
          </p:nvPr>
        </p:nvSpPr>
        <p:spPr/>
        <p:txBody>
          <a:bodyPr/>
          <a:lstStyle/>
          <a:p>
            <a:fld id="{E4BE553B-5BE4-456B-98BD-F3258D70E5D1}" type="datetimeFigureOut">
              <a:rPr lang="ru-RU" smtClean="0"/>
              <a:t>11.01.2025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4E2460D-4346-47D9-B370-7B57F6D3E223}" type="slidenum">
              <a:rPr lang="ru-RU" smtClean="0"/>
              <a:t>‹#›</a:t>
            </a:fld>
            <a:endParaRPr lang="ru-RU"/>
          </a:p>
        </p:txBody>
      </p:sp>
    </p:spTree>
    <p:extLst>
      <p:ext uri="{BB962C8B-B14F-4D97-AF65-F5344CB8AC3E}">
        <p14:creationId xmlns:p14="http://schemas.microsoft.com/office/powerpoint/2010/main" val="1211314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4BE553B-5BE4-456B-98BD-F3258D70E5D1}" type="datetimeFigureOut">
              <a:rPr lang="ru-RU" smtClean="0"/>
              <a:t>11.01.2025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2460D-4346-47D9-B370-7B57F6D3E223}" type="slidenum">
              <a:rPr lang="ru-RU" smtClean="0"/>
              <a:t>‹#›</a:t>
            </a:fld>
            <a:endParaRPr lang="ru-RU"/>
          </a:p>
        </p:txBody>
      </p:sp>
    </p:spTree>
    <p:extLst>
      <p:ext uri="{BB962C8B-B14F-4D97-AF65-F5344CB8AC3E}">
        <p14:creationId xmlns:p14="http://schemas.microsoft.com/office/powerpoint/2010/main" val="3540115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4BE553B-5BE4-456B-98BD-F3258D70E5D1}" type="datetimeFigureOut">
              <a:rPr lang="ru-RU" smtClean="0"/>
              <a:t>11.01.2025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2460D-4346-47D9-B370-7B57F6D3E223}" type="slidenum">
              <a:rPr lang="ru-RU" smtClean="0"/>
              <a:t>‹#›</a:t>
            </a:fld>
            <a:endParaRPr lang="ru-R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42547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4BE553B-5BE4-456B-98BD-F3258D70E5D1}" type="datetimeFigureOut">
              <a:rPr lang="ru-RU" smtClean="0"/>
              <a:t>11.01.2025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2460D-4346-47D9-B370-7B57F6D3E223}" type="slidenum">
              <a:rPr lang="ru-RU" smtClean="0"/>
              <a:t>‹#›</a:t>
            </a:fld>
            <a:endParaRPr lang="ru-RU"/>
          </a:p>
        </p:txBody>
      </p:sp>
    </p:spTree>
    <p:extLst>
      <p:ext uri="{BB962C8B-B14F-4D97-AF65-F5344CB8AC3E}">
        <p14:creationId xmlns:p14="http://schemas.microsoft.com/office/powerpoint/2010/main" val="39118652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4BE553B-5BE4-456B-98BD-F3258D70E5D1}" type="datetimeFigureOut">
              <a:rPr lang="ru-RU" smtClean="0"/>
              <a:t>11.01.2025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2460D-4346-47D9-B370-7B57F6D3E223}" type="slidenum">
              <a:rPr lang="ru-RU" smtClean="0"/>
              <a:t>‹#›</a:t>
            </a:fld>
            <a:endParaRPr lang="ru-RU"/>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3321350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4BE553B-5BE4-456B-98BD-F3258D70E5D1}" type="datetimeFigureOut">
              <a:rPr lang="ru-RU" smtClean="0"/>
              <a:t>11.01.2025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2460D-4346-47D9-B370-7B57F6D3E223}" type="slidenum">
              <a:rPr lang="ru-RU" smtClean="0"/>
              <a:t>‹#›</a:t>
            </a:fld>
            <a:endParaRPr lang="ru-RU"/>
          </a:p>
        </p:txBody>
      </p:sp>
    </p:spTree>
    <p:extLst>
      <p:ext uri="{BB962C8B-B14F-4D97-AF65-F5344CB8AC3E}">
        <p14:creationId xmlns:p14="http://schemas.microsoft.com/office/powerpoint/2010/main" val="7386670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4BE553B-5BE4-456B-98BD-F3258D70E5D1}" type="datetimeFigureOut">
              <a:rPr lang="ru-RU" smtClean="0"/>
              <a:t>11.01.2025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2460D-4346-47D9-B370-7B57F6D3E223}" type="slidenum">
              <a:rPr lang="ru-RU" smtClean="0"/>
              <a:t>‹#›</a:t>
            </a:fld>
            <a:endParaRPr lang="ru-RU"/>
          </a:p>
        </p:txBody>
      </p:sp>
    </p:spTree>
    <p:extLst>
      <p:ext uri="{BB962C8B-B14F-4D97-AF65-F5344CB8AC3E}">
        <p14:creationId xmlns:p14="http://schemas.microsoft.com/office/powerpoint/2010/main" val="32216063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4BE553B-5BE4-456B-98BD-F3258D70E5D1}" type="datetimeFigureOut">
              <a:rPr lang="ru-RU" smtClean="0"/>
              <a:t>11.01.2025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2460D-4346-47D9-B370-7B57F6D3E223}" type="slidenum">
              <a:rPr lang="ru-RU" smtClean="0"/>
              <a:t>‹#›</a:t>
            </a:fld>
            <a:endParaRPr lang="ru-RU"/>
          </a:p>
        </p:txBody>
      </p:sp>
    </p:spTree>
    <p:extLst>
      <p:ext uri="{BB962C8B-B14F-4D97-AF65-F5344CB8AC3E}">
        <p14:creationId xmlns:p14="http://schemas.microsoft.com/office/powerpoint/2010/main" val="2217570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E4BE553B-5BE4-456B-98BD-F3258D70E5D1}" type="datetimeFigureOut">
              <a:rPr lang="ru-RU" smtClean="0"/>
              <a:t>11.01.2025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2460D-4346-47D9-B370-7B57F6D3E223}" type="slidenum">
              <a:rPr lang="ru-RU" smtClean="0"/>
              <a:t>‹#›</a:t>
            </a:fld>
            <a:endParaRPr lang="ru-RU"/>
          </a:p>
        </p:txBody>
      </p:sp>
    </p:spTree>
    <p:extLst>
      <p:ext uri="{BB962C8B-B14F-4D97-AF65-F5344CB8AC3E}">
        <p14:creationId xmlns:p14="http://schemas.microsoft.com/office/powerpoint/2010/main" val="300280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E4BE553B-5BE4-456B-98BD-F3258D70E5D1}" type="datetimeFigureOut">
              <a:rPr lang="ru-RU" smtClean="0"/>
              <a:t>11.01.2025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4E2460D-4346-47D9-B370-7B57F6D3E223}" type="slidenum">
              <a:rPr lang="ru-RU" smtClean="0"/>
              <a:t>‹#›</a:t>
            </a:fld>
            <a:endParaRPr lang="ru-RU"/>
          </a:p>
        </p:txBody>
      </p:sp>
    </p:spTree>
    <p:extLst>
      <p:ext uri="{BB962C8B-B14F-4D97-AF65-F5344CB8AC3E}">
        <p14:creationId xmlns:p14="http://schemas.microsoft.com/office/powerpoint/2010/main" val="3884464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E4BE553B-5BE4-456B-98BD-F3258D70E5D1}" type="datetimeFigureOut">
              <a:rPr lang="ru-RU" smtClean="0"/>
              <a:t>11.01.2025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4E2460D-4346-47D9-B370-7B57F6D3E223}" type="slidenum">
              <a:rPr lang="ru-RU" smtClean="0"/>
              <a:t>‹#›</a:t>
            </a:fld>
            <a:endParaRPr lang="ru-RU"/>
          </a:p>
        </p:txBody>
      </p:sp>
    </p:spTree>
    <p:extLst>
      <p:ext uri="{BB962C8B-B14F-4D97-AF65-F5344CB8AC3E}">
        <p14:creationId xmlns:p14="http://schemas.microsoft.com/office/powerpoint/2010/main" val="3461138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E4BE553B-5BE4-456B-98BD-F3258D70E5D1}" type="datetimeFigureOut">
              <a:rPr lang="ru-RU" smtClean="0"/>
              <a:t>11.01.2025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4E2460D-4346-47D9-B370-7B57F6D3E223}" type="slidenum">
              <a:rPr lang="ru-RU" smtClean="0"/>
              <a:t>‹#›</a:t>
            </a:fld>
            <a:endParaRPr lang="ru-RU"/>
          </a:p>
        </p:txBody>
      </p:sp>
    </p:spTree>
    <p:extLst>
      <p:ext uri="{BB962C8B-B14F-4D97-AF65-F5344CB8AC3E}">
        <p14:creationId xmlns:p14="http://schemas.microsoft.com/office/powerpoint/2010/main" val="36046301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E4BE553B-5BE4-456B-98BD-F3258D70E5D1}" type="datetimeFigureOut">
              <a:rPr lang="ru-RU" smtClean="0"/>
              <a:t>11.01.2025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4E2460D-4346-47D9-B370-7B57F6D3E223}" type="slidenum">
              <a:rPr lang="ru-RU" smtClean="0"/>
              <a:t>‹#›</a:t>
            </a:fld>
            <a:endParaRPr lang="ru-RU"/>
          </a:p>
        </p:txBody>
      </p:sp>
    </p:spTree>
    <p:extLst>
      <p:ext uri="{BB962C8B-B14F-4D97-AF65-F5344CB8AC3E}">
        <p14:creationId xmlns:p14="http://schemas.microsoft.com/office/powerpoint/2010/main" val="1788580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E553B-5BE4-456B-98BD-F3258D70E5D1}" type="datetimeFigureOut">
              <a:rPr lang="ru-RU" smtClean="0"/>
              <a:t>11.01.2025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4E2460D-4346-47D9-B370-7B57F6D3E223}" type="slidenum">
              <a:rPr lang="ru-RU" smtClean="0"/>
              <a:t>‹#›</a:t>
            </a:fld>
            <a:endParaRPr lang="ru-RU"/>
          </a:p>
        </p:txBody>
      </p:sp>
    </p:spTree>
    <p:extLst>
      <p:ext uri="{BB962C8B-B14F-4D97-AF65-F5344CB8AC3E}">
        <p14:creationId xmlns:p14="http://schemas.microsoft.com/office/powerpoint/2010/main" val="20949725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4BE553B-5BE4-456B-98BD-F3258D70E5D1}" type="datetimeFigureOut">
              <a:rPr lang="ru-RU" smtClean="0"/>
              <a:t>11.01.2025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4E2460D-4346-47D9-B370-7B57F6D3E223}" type="slidenum">
              <a:rPr lang="ru-RU" smtClean="0"/>
              <a:t>‹#›</a:t>
            </a:fld>
            <a:endParaRPr lang="ru-RU"/>
          </a:p>
        </p:txBody>
      </p:sp>
    </p:spTree>
    <p:extLst>
      <p:ext uri="{BB962C8B-B14F-4D97-AF65-F5344CB8AC3E}">
        <p14:creationId xmlns:p14="http://schemas.microsoft.com/office/powerpoint/2010/main" val="1787189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E4BE553B-5BE4-456B-98BD-F3258D70E5D1}" type="datetimeFigureOut">
              <a:rPr lang="ru-RU" smtClean="0"/>
              <a:t>11.01.2025</a:t>
            </a:fld>
            <a:endParaRPr lang="ru-RU"/>
          </a:p>
        </p:txBody>
      </p:sp>
      <p:sp>
        <p:nvSpPr>
          <p:cNvPr id="6" name="Footer Placeholder 5"/>
          <p:cNvSpPr>
            <a:spLocks noGrp="1"/>
          </p:cNvSpPr>
          <p:nvPr>
            <p:ph type="ftr" sz="quarter" idx="11"/>
          </p:nvPr>
        </p:nvSpPr>
        <p:spPr>
          <a:xfrm>
            <a:off x="533400" y="6172200"/>
            <a:ext cx="5811724" cy="365125"/>
          </a:xfrm>
        </p:spPr>
        <p:txBody>
          <a:bodyPr/>
          <a:lstStyle/>
          <a:p>
            <a:endParaRPr lang="ru-RU"/>
          </a:p>
        </p:txBody>
      </p:sp>
      <p:sp>
        <p:nvSpPr>
          <p:cNvPr id="7" name="Slide Number Placeholder 6"/>
          <p:cNvSpPr>
            <a:spLocks noGrp="1"/>
          </p:cNvSpPr>
          <p:nvPr>
            <p:ph type="sldNum" sz="quarter" idx="12"/>
          </p:nvPr>
        </p:nvSpPr>
        <p:spPr/>
        <p:txBody>
          <a:bodyPr/>
          <a:lstStyle/>
          <a:p>
            <a:fld id="{B4E2460D-4346-47D9-B370-7B57F6D3E223}" type="slidenum">
              <a:rPr lang="ru-RU" smtClean="0"/>
              <a:t>‹#›</a:t>
            </a:fld>
            <a:endParaRPr lang="ru-RU"/>
          </a:p>
        </p:txBody>
      </p:sp>
    </p:spTree>
    <p:extLst>
      <p:ext uri="{BB962C8B-B14F-4D97-AF65-F5344CB8AC3E}">
        <p14:creationId xmlns:p14="http://schemas.microsoft.com/office/powerpoint/2010/main" val="3177178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E4BE553B-5BE4-456B-98BD-F3258D70E5D1}" type="datetimeFigureOut">
              <a:rPr lang="ru-RU" smtClean="0"/>
              <a:t>11.01.2025</a:t>
            </a:fld>
            <a:endParaRPr lang="ru-RU"/>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ru-RU"/>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B4E2460D-4346-47D9-B370-7B57F6D3E223}" type="slidenum">
              <a:rPr lang="ru-RU" smtClean="0"/>
              <a:t>‹#›</a:t>
            </a:fld>
            <a:endParaRPr lang="ru-RU"/>
          </a:p>
        </p:txBody>
      </p:sp>
    </p:spTree>
    <p:extLst>
      <p:ext uri="{BB962C8B-B14F-4D97-AF65-F5344CB8AC3E}">
        <p14:creationId xmlns:p14="http://schemas.microsoft.com/office/powerpoint/2010/main" val="4023051115"/>
      </p:ext>
    </p:extLst>
  </p:cSld>
  <p:clrMap bg1="dk1" tx1="lt1" bg2="dk2" tx2="lt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 id="2147483893" r:id="rId12"/>
    <p:sldLayoutId id="2147483894" r:id="rId13"/>
    <p:sldLayoutId id="2147483895" r:id="rId14"/>
    <p:sldLayoutId id="2147483896" r:id="rId15"/>
    <p:sldLayoutId id="2147483897" r:id="rId16"/>
    <p:sldLayoutId id="2147483898"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5696" y="1196325"/>
            <a:ext cx="6480175" cy="4322763"/>
          </a:xfrm>
          <a:prstGeom prst="rect">
            <a:avLst/>
          </a:prstGeom>
          <a:solidFill>
            <a:schemeClr val="bg2">
              <a:lumMod val="10000"/>
              <a:lumOff val="90000"/>
            </a:schemeClr>
          </a:solidFill>
          <a:ln>
            <a:noFill/>
          </a:ln>
          <a:effectLst/>
          <a:extLst/>
        </p:spPr>
      </p:pic>
      <p:sp>
        <p:nvSpPr>
          <p:cNvPr id="4" name="Заголовок 3"/>
          <p:cNvSpPr>
            <a:spLocks noGrp="1"/>
          </p:cNvSpPr>
          <p:nvPr>
            <p:ph type="title"/>
          </p:nvPr>
        </p:nvSpPr>
        <p:spPr>
          <a:xfrm>
            <a:off x="395536" y="1052736"/>
            <a:ext cx="8229600" cy="4995723"/>
          </a:xfrm>
          <a:solidFill>
            <a:schemeClr val="tx1"/>
          </a:solidFill>
          <a:ln>
            <a:solidFill>
              <a:schemeClr val="bg2"/>
            </a:solidFill>
          </a:ln>
        </p:spPr>
        <p:txBody>
          <a:bodyPr>
            <a:normAutofit/>
          </a:bodyPr>
          <a:lstStyle/>
          <a:p>
            <a:pPr algn="ctr"/>
            <a:r>
              <a:rPr lang="ru-RU" sz="2800" dirty="0">
                <a:latin typeface="Liberation Serif" panose="02020603050405020304" pitchFamily="18" charset="0"/>
              </a:rPr>
              <a:t/>
            </a:r>
            <a:br>
              <a:rPr lang="ru-RU" sz="2800" dirty="0">
                <a:latin typeface="Liberation Serif" panose="02020603050405020304" pitchFamily="18" charset="0"/>
              </a:rPr>
            </a:br>
            <a:r>
              <a:rPr lang="ru-RU" b="1" i="1" dirty="0" smtClean="0">
                <a:solidFill>
                  <a:srgbClr val="92D050"/>
                </a:solidFill>
                <a:latin typeface="Liberation Serif" panose="02020603050405020304" pitchFamily="18" charset="0"/>
              </a:rPr>
              <a:t>ОТЧЕТ О ВЫПОЛНЕНИИ ПЛАНА МЕРОПРИЯТИЙ ПО ПРОТИВОДЕЙСТВИЮ КОРРУПЦИИ В </a:t>
            </a:r>
            <a:r>
              <a:rPr lang="ru-RU" sz="4000" b="1" i="1" dirty="0" smtClean="0">
                <a:solidFill>
                  <a:srgbClr val="92D050"/>
                </a:solidFill>
                <a:latin typeface="Times New Roman" panose="02020603050405020304" pitchFamily="18" charset="0"/>
                <a:cs typeface="Times New Roman" panose="02020603050405020304" pitchFamily="18" charset="0"/>
              </a:rPr>
              <a:t>2024</a:t>
            </a:r>
            <a:r>
              <a:rPr lang="ru-RU" sz="5400" b="1" i="1" dirty="0" smtClean="0">
                <a:solidFill>
                  <a:srgbClr val="92D050"/>
                </a:solidFill>
                <a:latin typeface="Liberation Serif" panose="02020603050405020304" pitchFamily="18" charset="0"/>
              </a:rPr>
              <a:t> </a:t>
            </a:r>
            <a:r>
              <a:rPr lang="ru-RU" b="1" i="1" dirty="0" smtClean="0">
                <a:solidFill>
                  <a:srgbClr val="92D050"/>
                </a:solidFill>
                <a:latin typeface="Liberation Serif" panose="02020603050405020304" pitchFamily="18" charset="0"/>
              </a:rPr>
              <a:t>году</a:t>
            </a:r>
            <a:br>
              <a:rPr lang="ru-RU" b="1" i="1" dirty="0" smtClean="0">
                <a:solidFill>
                  <a:srgbClr val="92D050"/>
                </a:solidFill>
                <a:latin typeface="Liberation Serif" panose="02020603050405020304" pitchFamily="18" charset="0"/>
              </a:rPr>
            </a:br>
            <a:r>
              <a:rPr lang="ru-RU" b="1" i="1" dirty="0">
                <a:solidFill>
                  <a:srgbClr val="92D050"/>
                </a:solidFill>
                <a:latin typeface="Liberation Serif" panose="02020603050405020304" pitchFamily="18" charset="0"/>
              </a:rPr>
              <a:t>В</a:t>
            </a:r>
            <a:r>
              <a:rPr lang="ru-RU" b="1" i="1" dirty="0" smtClean="0">
                <a:solidFill>
                  <a:srgbClr val="92D050"/>
                </a:solidFill>
                <a:latin typeface="Liberation Serif" panose="02020603050405020304" pitchFamily="18" charset="0"/>
              </a:rPr>
              <a:t>ЕРХНЕСАЛДИНСКИЙ МУНИЦИПАЛЬНЫЙ ОКРУГ </a:t>
            </a:r>
            <a:r>
              <a:rPr lang="ru-RU" i="1" dirty="0" smtClean="0">
                <a:solidFill>
                  <a:schemeClr val="bg1"/>
                </a:solidFill>
                <a:latin typeface="Liberation Serif" panose="02020603050405020304" pitchFamily="18" charset="0"/>
              </a:rPr>
              <a:t/>
            </a:r>
            <a:br>
              <a:rPr lang="ru-RU" i="1" dirty="0" smtClean="0">
                <a:solidFill>
                  <a:schemeClr val="bg1"/>
                </a:solidFill>
                <a:latin typeface="Liberation Serif" panose="02020603050405020304" pitchFamily="18" charset="0"/>
              </a:rPr>
            </a:br>
            <a:r>
              <a:rPr lang="ru-RU" i="1" dirty="0" smtClean="0">
                <a:solidFill>
                  <a:schemeClr val="bg1"/>
                </a:solidFill>
                <a:latin typeface="Liberation Serif" panose="02020603050405020304" pitchFamily="18" charset="0"/>
              </a:rPr>
              <a:t/>
            </a:r>
            <a:br>
              <a:rPr lang="ru-RU" i="1" dirty="0" smtClean="0">
                <a:solidFill>
                  <a:schemeClr val="bg1"/>
                </a:solidFill>
                <a:latin typeface="Liberation Serif" panose="02020603050405020304" pitchFamily="18" charset="0"/>
              </a:rPr>
            </a:br>
            <a:r>
              <a:rPr lang="ru-RU" sz="1000" i="1" dirty="0" smtClean="0">
                <a:solidFill>
                  <a:schemeClr val="bg1"/>
                </a:solidFill>
                <a:latin typeface="Times New Roman" panose="02020603050405020304" pitchFamily="18" charset="0"/>
                <a:cs typeface="Times New Roman" panose="02020603050405020304" pitchFamily="18" charset="0"/>
              </a:rPr>
              <a:t>План мероприятий по противодействию коррупции в Верхнесалдинском городском округе на 2021-2024 годы утвержден постановлением администрации Верхнесалдинского городского округа № 3273 от 28.12.2020  «Об утверждении Плана мероприятий по противодействию коррупции в Верхнесалдинском городском округе на 2021-2024 годы» ( в редакции от 08.09.2021 № 2304, от 24.01.2024 № 181)</a:t>
            </a:r>
            <a:r>
              <a:rPr lang="ru-RU" dirty="0">
                <a:latin typeface="Liberation Serif" panose="02020603050405020304" pitchFamily="18" charset="0"/>
              </a:rPr>
              <a:t/>
            </a:r>
            <a:br>
              <a:rPr lang="ru-RU" dirty="0">
                <a:latin typeface="Liberation Serif" panose="02020603050405020304" pitchFamily="18" charset="0"/>
              </a:rPr>
            </a:br>
            <a:endParaRPr lang="ru-RU" dirty="0">
              <a:latin typeface="Liberation Serif" panose="02020603050405020304" pitchFamily="18" charset="0"/>
            </a:endParaRPr>
          </a:p>
        </p:txBody>
      </p:sp>
    </p:spTree>
    <p:extLst>
      <p:ext uri="{BB962C8B-B14F-4D97-AF65-F5344CB8AC3E}">
        <p14:creationId xmlns:p14="http://schemas.microsoft.com/office/powerpoint/2010/main" val="257834530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60648"/>
            <a:ext cx="8077200" cy="2895600"/>
          </a:xfrm>
        </p:spPr>
        <p:txBody>
          <a:bodyPr>
            <a:normAutofit/>
          </a:bodyPr>
          <a:lstStyle/>
          <a:p>
            <a:pPr algn="just"/>
            <a:r>
              <a:rPr lang="ru-RU" sz="1400" b="1" dirty="0" smtClean="0">
                <a:solidFill>
                  <a:schemeClr val="bg1"/>
                </a:solidFill>
                <a:latin typeface="Times New Roman" panose="02020603050405020304" pitchFamily="18" charset="0"/>
                <a:cs typeface="Times New Roman" panose="02020603050405020304" pitchFamily="18" charset="0"/>
              </a:rPr>
              <a:t>Мониторинг хода реализации в Верхнесалдинском городском округе Национального плана противодействия коррупции на 2021-2024 годы осуществляется Постоянно. </a:t>
            </a:r>
            <a:br>
              <a:rPr lang="ru-RU" sz="1400" b="1" dirty="0" smtClean="0">
                <a:solidFill>
                  <a:schemeClr val="bg1"/>
                </a:solidFill>
                <a:latin typeface="Times New Roman" panose="02020603050405020304" pitchFamily="18" charset="0"/>
                <a:cs typeface="Times New Roman" panose="02020603050405020304" pitchFamily="18" charset="0"/>
              </a:rPr>
            </a:br>
            <a:r>
              <a:rPr lang="ru-RU" sz="1400" b="1" dirty="0" smtClean="0">
                <a:solidFill>
                  <a:schemeClr val="bg1"/>
                </a:solidFill>
                <a:latin typeface="Times New Roman" panose="02020603050405020304" pitchFamily="18" charset="0"/>
                <a:cs typeface="Times New Roman" panose="02020603050405020304" pitchFamily="18" charset="0"/>
              </a:rPr>
              <a:t>результаты реализации по итогам по 2024 года рассмотрены на заседании комиссии по Координации работы по противодействию коррупции 26 декабря 2024 года (Протокол № 4 от 26.12.2024).</a:t>
            </a:r>
            <a:endParaRPr lang="ru-RU" sz="1400" b="1" dirty="0">
              <a:solidFill>
                <a:schemeClr val="bg1"/>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683568" y="2636912"/>
            <a:ext cx="7920879" cy="3168352"/>
          </a:xfrm>
        </p:spPr>
        <p:txBody>
          <a:bodyPr>
            <a:normAutofit/>
          </a:bodyPr>
          <a:lstStyle/>
          <a:p>
            <a:pPr algn="just"/>
            <a:r>
              <a:rPr lang="ru-RU" b="1" dirty="0" smtClean="0">
                <a:solidFill>
                  <a:schemeClr val="bg1"/>
                </a:solidFill>
                <a:latin typeface="Times New Roman" panose="02020603050405020304" pitchFamily="18" charset="0"/>
                <a:cs typeface="Times New Roman" panose="02020603050405020304" pitchFamily="18" charset="0"/>
              </a:rPr>
              <a:t>Своевременная актуализация информации, находящейся в личных делах муниципальных служащих Верхнесалдинского городского округа, проводится в целях предотвращения и урегулирования конфликта интересов.</a:t>
            </a:r>
            <a:r>
              <a:rPr lang="ru-RU" b="1" dirty="0">
                <a:solidFill>
                  <a:schemeClr val="bg1"/>
                </a:solidFill>
                <a:latin typeface="Times New Roman" panose="02020603050405020304" pitchFamily="18" charset="0"/>
                <a:cs typeface="Times New Roman" panose="02020603050405020304" pitchFamily="18" charset="0"/>
              </a:rPr>
              <a:t> Представлено 77 анкет, анкеты проанализированы, возможного конфликта интересов не выявлено </a:t>
            </a:r>
            <a:r>
              <a:rPr lang="ru-RU" b="1" dirty="0" smtClean="0">
                <a:solidFill>
                  <a:schemeClr val="bg1"/>
                </a:solidFill>
                <a:latin typeface="Times New Roman" panose="02020603050405020304" pitchFamily="18" charset="0"/>
                <a:cs typeface="Times New Roman" panose="02020603050405020304" pitchFamily="18" charset="0"/>
              </a:rPr>
              <a:t>.</a:t>
            </a:r>
            <a:r>
              <a:rPr lang="ru-RU" dirty="0">
                <a:solidFill>
                  <a:schemeClr val="bg1"/>
                </a:solidFill>
              </a:rPr>
              <a:t> </a:t>
            </a:r>
            <a:endParaRPr lang="ru-RU" dirty="0" smtClean="0">
              <a:solidFill>
                <a:schemeClr val="bg1"/>
              </a:solidFill>
            </a:endParaRPr>
          </a:p>
          <a:p>
            <a:pPr algn="just"/>
            <a:r>
              <a:rPr lang="ru-RU" b="1" dirty="0" smtClean="0">
                <a:solidFill>
                  <a:schemeClr val="bg1"/>
                </a:solidFill>
                <a:latin typeface="Times New Roman" panose="02020603050405020304" pitchFamily="18" charset="0"/>
                <a:cs typeface="Times New Roman" panose="02020603050405020304" pitchFamily="18" charset="0"/>
              </a:rPr>
              <a:t>Таблицы </a:t>
            </a:r>
            <a:r>
              <a:rPr lang="ru-RU" b="1" dirty="0">
                <a:solidFill>
                  <a:schemeClr val="bg1"/>
                </a:solidFill>
                <a:latin typeface="Times New Roman" panose="02020603050405020304" pitchFamily="18" charset="0"/>
                <a:cs typeface="Times New Roman" panose="02020603050405020304" pitchFamily="18" charset="0"/>
              </a:rPr>
              <a:t>с анкетными данными лиц, замещающих должности муниципальной службы в Верхнесалдинском городском округе, их родственников и свойственников доведены до сведения руководителей подразделений администрации Верхнесалдинского городского округа и главы городского округа под роспись </a:t>
            </a:r>
          </a:p>
        </p:txBody>
      </p:sp>
    </p:spTree>
    <p:extLst>
      <p:ext uri="{BB962C8B-B14F-4D97-AF65-F5344CB8AC3E}">
        <p14:creationId xmlns:p14="http://schemas.microsoft.com/office/powerpoint/2010/main" val="25763911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533400"/>
            <a:ext cx="7855024" cy="2319536"/>
          </a:xfrm>
        </p:spPr>
        <p:txBody>
          <a:bodyPr>
            <a:normAutofit fontScale="90000"/>
          </a:bodyPr>
          <a:lstStyle/>
          <a:p>
            <a:pPr algn="ctr"/>
            <a:r>
              <a:rPr lang="ru-RU" sz="1800" b="1" i="1" dirty="0" smtClean="0">
                <a:solidFill>
                  <a:schemeClr val="bg1"/>
                </a:solidFill>
                <a:latin typeface="Times New Roman" panose="02020603050405020304" pitchFamily="18" charset="0"/>
                <a:cs typeface="Times New Roman" panose="02020603050405020304" pitchFamily="18" charset="0"/>
              </a:rPr>
              <a:t/>
            </a:r>
            <a:br>
              <a:rPr lang="ru-RU" sz="1800" b="1" i="1" dirty="0" smtClean="0">
                <a:solidFill>
                  <a:schemeClr val="bg1"/>
                </a:solidFill>
                <a:latin typeface="Times New Roman" panose="02020603050405020304" pitchFamily="18" charset="0"/>
                <a:cs typeface="Times New Roman" panose="02020603050405020304" pitchFamily="18" charset="0"/>
              </a:rPr>
            </a:br>
            <a:r>
              <a:rPr lang="ru-RU" sz="1800" b="1" i="1" dirty="0">
                <a:solidFill>
                  <a:schemeClr val="bg1"/>
                </a:solidFill>
                <a:latin typeface="Times New Roman" panose="02020603050405020304" pitchFamily="18" charset="0"/>
                <a:cs typeface="Times New Roman" panose="02020603050405020304" pitchFamily="18" charset="0"/>
              </a:rPr>
              <a:t/>
            </a:r>
            <a:br>
              <a:rPr lang="ru-RU" sz="1800" b="1" i="1" dirty="0">
                <a:solidFill>
                  <a:schemeClr val="bg1"/>
                </a:solidFill>
                <a:latin typeface="Times New Roman" panose="02020603050405020304" pitchFamily="18" charset="0"/>
                <a:cs typeface="Times New Roman" panose="02020603050405020304" pitchFamily="18" charset="0"/>
              </a:rPr>
            </a:br>
            <a:r>
              <a:rPr lang="ru-RU" sz="1800" b="1" i="1" dirty="0" smtClean="0">
                <a:solidFill>
                  <a:schemeClr val="bg1"/>
                </a:solidFill>
                <a:latin typeface="Times New Roman" panose="02020603050405020304" pitchFamily="18" charset="0"/>
                <a:cs typeface="Times New Roman" panose="02020603050405020304" pitchFamily="18" charset="0"/>
              </a:rPr>
              <a:t/>
            </a:r>
            <a:br>
              <a:rPr lang="ru-RU" sz="1800" b="1" i="1" dirty="0" smtClean="0">
                <a:solidFill>
                  <a:schemeClr val="bg1"/>
                </a:solidFill>
                <a:latin typeface="Times New Roman" panose="02020603050405020304" pitchFamily="18" charset="0"/>
                <a:cs typeface="Times New Roman" panose="02020603050405020304" pitchFamily="18" charset="0"/>
              </a:rPr>
            </a:br>
            <a:r>
              <a:rPr lang="ru-RU" sz="1800" b="1" i="1" dirty="0">
                <a:solidFill>
                  <a:schemeClr val="bg1"/>
                </a:solidFill>
                <a:latin typeface="Times New Roman" panose="02020603050405020304" pitchFamily="18" charset="0"/>
                <a:cs typeface="Times New Roman" panose="02020603050405020304" pitchFamily="18" charset="0"/>
              </a:rPr>
              <a:t/>
            </a:r>
            <a:br>
              <a:rPr lang="ru-RU" sz="1800" b="1" i="1" dirty="0">
                <a:solidFill>
                  <a:schemeClr val="bg1"/>
                </a:solidFill>
                <a:latin typeface="Times New Roman" panose="02020603050405020304" pitchFamily="18" charset="0"/>
                <a:cs typeface="Times New Roman" panose="02020603050405020304" pitchFamily="18" charset="0"/>
              </a:rPr>
            </a:br>
            <a:r>
              <a:rPr lang="ru-RU" sz="1800" b="1" i="1" dirty="0" smtClean="0">
                <a:solidFill>
                  <a:schemeClr val="bg1"/>
                </a:solidFill>
                <a:latin typeface="Times New Roman" panose="02020603050405020304" pitchFamily="18" charset="0"/>
                <a:cs typeface="Times New Roman" panose="02020603050405020304" pitchFamily="18" charset="0"/>
              </a:rPr>
              <a:t/>
            </a:r>
            <a:br>
              <a:rPr lang="ru-RU" sz="1800" b="1" i="1" dirty="0" smtClean="0">
                <a:solidFill>
                  <a:schemeClr val="bg1"/>
                </a:solidFill>
                <a:latin typeface="Times New Roman" panose="02020603050405020304" pitchFamily="18" charset="0"/>
                <a:cs typeface="Times New Roman" panose="02020603050405020304" pitchFamily="18" charset="0"/>
              </a:rPr>
            </a:br>
            <a:r>
              <a:rPr lang="ru-RU" sz="1800" b="1" i="1" dirty="0">
                <a:solidFill>
                  <a:schemeClr val="bg1"/>
                </a:solidFill>
                <a:latin typeface="Times New Roman" panose="02020603050405020304" pitchFamily="18" charset="0"/>
                <a:cs typeface="Times New Roman" panose="02020603050405020304" pitchFamily="18" charset="0"/>
              </a:rPr>
              <a:t/>
            </a:r>
            <a:br>
              <a:rPr lang="ru-RU" sz="1800" b="1" i="1" dirty="0">
                <a:solidFill>
                  <a:schemeClr val="bg1"/>
                </a:solidFill>
                <a:latin typeface="Times New Roman" panose="02020603050405020304" pitchFamily="18" charset="0"/>
                <a:cs typeface="Times New Roman" panose="02020603050405020304" pitchFamily="18" charset="0"/>
              </a:rPr>
            </a:br>
            <a:r>
              <a:rPr lang="ru-RU" sz="1800" b="1" i="1" dirty="0" smtClean="0">
                <a:solidFill>
                  <a:schemeClr val="bg1"/>
                </a:solidFill>
                <a:latin typeface="Times New Roman" panose="02020603050405020304" pitchFamily="18" charset="0"/>
                <a:cs typeface="Times New Roman" panose="02020603050405020304" pitchFamily="18" charset="0"/>
              </a:rPr>
              <a:t/>
            </a:r>
            <a:br>
              <a:rPr lang="ru-RU" sz="1800" b="1" i="1" dirty="0" smtClean="0">
                <a:solidFill>
                  <a:schemeClr val="bg1"/>
                </a:solidFill>
                <a:latin typeface="Times New Roman" panose="02020603050405020304" pitchFamily="18" charset="0"/>
                <a:cs typeface="Times New Roman" panose="02020603050405020304" pitchFamily="18" charset="0"/>
              </a:rPr>
            </a:br>
            <a:r>
              <a:rPr lang="ru-RU" sz="1800" b="1" i="1" dirty="0">
                <a:solidFill>
                  <a:schemeClr val="bg1"/>
                </a:solidFill>
                <a:latin typeface="Times New Roman" panose="02020603050405020304" pitchFamily="18" charset="0"/>
                <a:cs typeface="Times New Roman" panose="02020603050405020304" pitchFamily="18" charset="0"/>
              </a:rPr>
              <a:t/>
            </a:r>
            <a:br>
              <a:rPr lang="ru-RU" sz="1800" b="1" i="1" dirty="0">
                <a:solidFill>
                  <a:schemeClr val="bg1"/>
                </a:solidFill>
                <a:latin typeface="Times New Roman" panose="02020603050405020304" pitchFamily="18" charset="0"/>
                <a:cs typeface="Times New Roman" panose="02020603050405020304" pitchFamily="18" charset="0"/>
              </a:rPr>
            </a:br>
            <a:r>
              <a:rPr lang="ru-RU" sz="1800" b="1" i="1" dirty="0" smtClean="0">
                <a:latin typeface="Times New Roman" panose="02020603050405020304" pitchFamily="18" charset="0"/>
                <a:cs typeface="Times New Roman" panose="02020603050405020304" pitchFamily="18" charset="0"/>
              </a:rPr>
              <a:t>Проведение мероприятий по профессиональному развитию в сфере противодействия коррупции для муниципальных служащих в 2024 году</a:t>
            </a:r>
            <a:r>
              <a:rPr lang="ru-RU" sz="1800" i="1" dirty="0" smtClean="0">
                <a:latin typeface="Times New Roman" panose="02020603050405020304" pitchFamily="18" charset="0"/>
                <a:cs typeface="Times New Roman" panose="02020603050405020304" pitchFamily="18" charset="0"/>
              </a:rPr>
              <a:t>:</a:t>
            </a:r>
            <a:br>
              <a:rPr lang="ru-RU" sz="1800" i="1" dirty="0" smtClean="0">
                <a:latin typeface="Times New Roman" panose="02020603050405020304" pitchFamily="18" charset="0"/>
                <a:cs typeface="Times New Roman" panose="02020603050405020304" pitchFamily="18" charset="0"/>
              </a:rPr>
            </a:br>
            <a:r>
              <a:rPr lang="ru-RU" sz="1800" i="1" dirty="0" smtClean="0">
                <a:latin typeface="Times New Roman" panose="02020603050405020304" pitchFamily="18" charset="0"/>
                <a:cs typeface="Times New Roman" panose="02020603050405020304" pitchFamily="18" charset="0"/>
              </a:rPr>
              <a:t/>
            </a:r>
            <a:br>
              <a:rPr lang="ru-RU" sz="1800" i="1" dirty="0" smtClean="0">
                <a:latin typeface="Times New Roman" panose="02020603050405020304" pitchFamily="18" charset="0"/>
                <a:cs typeface="Times New Roman" panose="02020603050405020304" pitchFamily="18" charset="0"/>
              </a:rPr>
            </a:br>
            <a:r>
              <a:rPr lang="ru-RU" sz="1800" i="1" dirty="0" smtClean="0">
                <a:solidFill>
                  <a:schemeClr val="bg1"/>
                </a:solidFill>
                <a:latin typeface="Times New Roman" panose="02020603050405020304" pitchFamily="18" charset="0"/>
                <a:cs typeface="Times New Roman" panose="02020603050405020304" pitchFamily="18" charset="0"/>
              </a:rPr>
              <a:t>1)10 муниципальных служащих округа, в должностные обязанности которых входит участие в противодействии коррупции, прошли курсы повышения квалификации по программе «Противодействие коррупции на </a:t>
            </a:r>
            <a:r>
              <a:rPr lang="ru-RU" sz="1800" i="1" dirty="0" err="1" smtClean="0">
                <a:solidFill>
                  <a:schemeClr val="bg1"/>
                </a:solidFill>
                <a:latin typeface="Times New Roman" panose="02020603050405020304" pitchFamily="18" charset="0"/>
                <a:cs typeface="Times New Roman" panose="02020603050405020304" pitchFamily="18" charset="0"/>
              </a:rPr>
              <a:t>мУниципальной</a:t>
            </a:r>
            <a:r>
              <a:rPr lang="ru-RU" sz="1800" i="1" dirty="0" smtClean="0">
                <a:solidFill>
                  <a:schemeClr val="bg1"/>
                </a:solidFill>
                <a:latin typeface="Times New Roman" panose="02020603050405020304" pitchFamily="18" charset="0"/>
                <a:cs typeface="Times New Roman" panose="02020603050405020304" pitchFamily="18" charset="0"/>
              </a:rPr>
              <a:t> службе»;</a:t>
            </a:r>
            <a:br>
              <a:rPr lang="ru-RU" sz="1800" i="1" dirty="0" smtClean="0">
                <a:solidFill>
                  <a:schemeClr val="bg1"/>
                </a:solidFill>
                <a:latin typeface="Times New Roman" panose="02020603050405020304" pitchFamily="18" charset="0"/>
                <a:cs typeface="Times New Roman" panose="02020603050405020304" pitchFamily="18" charset="0"/>
              </a:rPr>
            </a:br>
            <a:r>
              <a:rPr lang="ru-RU" sz="1800" i="1" dirty="0" smtClean="0">
                <a:solidFill>
                  <a:schemeClr val="bg1"/>
                </a:solidFill>
                <a:latin typeface="Times New Roman" panose="02020603050405020304" pitchFamily="18" charset="0"/>
                <a:cs typeface="Times New Roman" panose="02020603050405020304" pitchFamily="18" charset="0"/>
              </a:rPr>
              <a:t/>
            </a:r>
            <a:br>
              <a:rPr lang="ru-RU" sz="1800" i="1" dirty="0" smtClean="0">
                <a:solidFill>
                  <a:schemeClr val="bg1"/>
                </a:solidFill>
                <a:latin typeface="Times New Roman" panose="02020603050405020304" pitchFamily="18" charset="0"/>
                <a:cs typeface="Times New Roman" panose="02020603050405020304" pitchFamily="18" charset="0"/>
              </a:rPr>
            </a:br>
            <a:r>
              <a:rPr lang="ru-RU" sz="1800" i="1" dirty="0" smtClean="0">
                <a:solidFill>
                  <a:schemeClr val="bg1"/>
                </a:solidFill>
                <a:latin typeface="Times New Roman" panose="02020603050405020304" pitchFamily="18" charset="0"/>
                <a:cs typeface="Times New Roman" panose="02020603050405020304" pitchFamily="18" charset="0"/>
              </a:rPr>
              <a:t>2) 3 муниципальных служащих, в должностные обязанности которых входит участие в проведении закупок, товаров, работ, услуг для обеспечения муниципальных нужд, приняли участие в курсах повышения квалификации, направленных на приобретение муниципальными служащими новых знаний и умений в сфере противодействия коррупции</a:t>
            </a:r>
            <a:r>
              <a:rPr lang="ru-RU" sz="1600" i="1" dirty="0" smtClean="0">
                <a:solidFill>
                  <a:schemeClr val="bg1"/>
                </a:solidFill>
                <a:latin typeface="Times New Roman" panose="02020603050405020304" pitchFamily="18" charset="0"/>
                <a:cs typeface="Times New Roman" panose="02020603050405020304" pitchFamily="18" charset="0"/>
              </a:rPr>
              <a:t>.</a:t>
            </a:r>
            <a:endParaRPr lang="ru-RU" sz="1600" i="1" dirty="0">
              <a:solidFill>
                <a:schemeClr val="bg1"/>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683568" y="5013176"/>
            <a:ext cx="7560840" cy="1006624"/>
          </a:xfrm>
        </p:spPr>
        <p:txBody>
          <a:bodyPr>
            <a:noAutofit/>
          </a:bodyPr>
          <a:lstStyle/>
          <a:p>
            <a:pPr algn="just"/>
            <a:r>
              <a:rPr lang="ru-RU" sz="1600" i="1" dirty="0" smtClean="0">
                <a:solidFill>
                  <a:schemeClr val="bg1"/>
                </a:solidFill>
                <a:latin typeface="Times New Roman" panose="02020603050405020304" pitchFamily="18" charset="0"/>
                <a:cs typeface="Times New Roman" panose="02020603050405020304" pitchFamily="18" charset="0"/>
              </a:rPr>
              <a:t>3) 4 СОТРУДНИКА, ВПЕРВЫЕ ПОСТУПИВШИЕ НА СЛУЖБУ ПРОШЛИ КУРСЫ ПОВЫШЕНИЯ КВАЛИФИКАЦИИ ПО ТЕМЕ «ПРОТИВОДЕЙСТВИЕ КОРРУПЦИИ НА МУНИЦИПАЛЬНОЙ СЛУЖБЕ»</a:t>
            </a:r>
            <a:endParaRPr lang="ru-RU" sz="1600"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945372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533400"/>
            <a:ext cx="8071048" cy="1887488"/>
          </a:xfrm>
        </p:spPr>
        <p:txBody>
          <a:bodyPr>
            <a:normAutofit fontScale="90000"/>
          </a:bodyPr>
          <a:lstStyle/>
          <a:p>
            <a:pPr algn="ctr"/>
            <a:r>
              <a:rPr lang="ru-RU" sz="2000" b="1" cap="none" dirty="0" smtClean="0">
                <a:ln>
                  <a:noFill/>
                </a:ln>
                <a:solidFill>
                  <a:srgbClr val="D06F1E">
                    <a:lumMod val="50000"/>
                  </a:srgbClr>
                </a:solidFill>
                <a:latin typeface="Times New Roman" panose="02020603050405020304" pitchFamily="18" charset="0"/>
                <a:cs typeface="Times New Roman" panose="02020603050405020304" pitchFamily="18" charset="0"/>
              </a:rPr>
              <a:t/>
            </a:r>
            <a:br>
              <a:rPr lang="ru-RU" sz="2000" b="1" cap="none" dirty="0" smtClean="0">
                <a:ln>
                  <a:noFill/>
                </a:ln>
                <a:solidFill>
                  <a:srgbClr val="D06F1E">
                    <a:lumMod val="50000"/>
                  </a:srgbClr>
                </a:solidFill>
                <a:latin typeface="Times New Roman" panose="02020603050405020304" pitchFamily="18" charset="0"/>
                <a:cs typeface="Times New Roman" panose="02020603050405020304" pitchFamily="18" charset="0"/>
              </a:rPr>
            </a:br>
            <a:r>
              <a:rPr lang="ru-RU" sz="2000" b="1" cap="none" dirty="0">
                <a:ln>
                  <a:noFill/>
                </a:ln>
                <a:solidFill>
                  <a:srgbClr val="D06F1E">
                    <a:lumMod val="50000"/>
                  </a:srgbClr>
                </a:solidFill>
                <a:latin typeface="Times New Roman" panose="02020603050405020304" pitchFamily="18" charset="0"/>
                <a:cs typeface="Times New Roman" panose="02020603050405020304" pitchFamily="18" charset="0"/>
              </a:rPr>
              <a:t/>
            </a:r>
            <a:br>
              <a:rPr lang="ru-RU" sz="2000" b="1" cap="none" dirty="0">
                <a:ln>
                  <a:noFill/>
                </a:ln>
                <a:solidFill>
                  <a:srgbClr val="D06F1E">
                    <a:lumMod val="50000"/>
                  </a:srgbClr>
                </a:solidFill>
                <a:latin typeface="Times New Roman" panose="02020603050405020304" pitchFamily="18" charset="0"/>
                <a:cs typeface="Times New Roman" panose="02020603050405020304" pitchFamily="18" charset="0"/>
              </a:rPr>
            </a:br>
            <a:r>
              <a:rPr lang="ru-RU" sz="2000" b="1" cap="none" dirty="0" smtClean="0">
                <a:ln>
                  <a:noFill/>
                </a:ln>
                <a:solidFill>
                  <a:srgbClr val="D06F1E">
                    <a:lumMod val="50000"/>
                  </a:srgbClr>
                </a:solidFill>
                <a:latin typeface="Times New Roman" panose="02020603050405020304" pitchFamily="18" charset="0"/>
                <a:cs typeface="Times New Roman" panose="02020603050405020304" pitchFamily="18" charset="0"/>
              </a:rPr>
              <a:t/>
            </a:r>
            <a:br>
              <a:rPr lang="ru-RU" sz="2000" b="1" cap="none" dirty="0" smtClean="0">
                <a:ln>
                  <a:noFill/>
                </a:ln>
                <a:solidFill>
                  <a:srgbClr val="D06F1E">
                    <a:lumMod val="50000"/>
                  </a:srgbClr>
                </a:solidFill>
                <a:latin typeface="Times New Roman" panose="02020603050405020304" pitchFamily="18" charset="0"/>
                <a:cs typeface="Times New Roman" panose="02020603050405020304" pitchFamily="18" charset="0"/>
              </a:rPr>
            </a:br>
            <a:r>
              <a:rPr lang="ru-RU" sz="2000" b="1" cap="none" dirty="0">
                <a:ln>
                  <a:noFill/>
                </a:ln>
                <a:solidFill>
                  <a:srgbClr val="D06F1E">
                    <a:lumMod val="50000"/>
                  </a:srgbClr>
                </a:solidFill>
                <a:latin typeface="Times New Roman" panose="02020603050405020304" pitchFamily="18" charset="0"/>
                <a:cs typeface="Times New Roman" panose="02020603050405020304" pitchFamily="18" charset="0"/>
              </a:rPr>
              <a:t/>
            </a:r>
            <a:br>
              <a:rPr lang="ru-RU" sz="2000" b="1" cap="none" dirty="0">
                <a:ln>
                  <a:noFill/>
                </a:ln>
                <a:solidFill>
                  <a:srgbClr val="D06F1E">
                    <a:lumMod val="50000"/>
                  </a:srgbClr>
                </a:solidFill>
                <a:latin typeface="Times New Roman" panose="02020603050405020304" pitchFamily="18" charset="0"/>
                <a:cs typeface="Times New Roman" panose="02020603050405020304" pitchFamily="18" charset="0"/>
              </a:rPr>
            </a:br>
            <a:r>
              <a:rPr lang="ru-RU" sz="2000" b="1" cap="none" dirty="0" smtClean="0">
                <a:ln>
                  <a:noFill/>
                </a:ln>
                <a:solidFill>
                  <a:srgbClr val="D06F1E">
                    <a:lumMod val="50000"/>
                  </a:srgbClr>
                </a:solidFill>
                <a:latin typeface="Times New Roman" panose="02020603050405020304" pitchFamily="18" charset="0"/>
                <a:cs typeface="Times New Roman" panose="02020603050405020304" pitchFamily="18" charset="0"/>
              </a:rPr>
              <a:t/>
            </a:r>
            <a:br>
              <a:rPr lang="ru-RU" sz="2000" b="1" cap="none" dirty="0" smtClean="0">
                <a:ln>
                  <a:noFill/>
                </a:ln>
                <a:solidFill>
                  <a:srgbClr val="D06F1E">
                    <a:lumMod val="50000"/>
                  </a:srgbClr>
                </a:solidFill>
                <a:latin typeface="Times New Roman" panose="02020603050405020304" pitchFamily="18" charset="0"/>
                <a:cs typeface="Times New Roman" panose="02020603050405020304" pitchFamily="18" charset="0"/>
              </a:rPr>
            </a:br>
            <a:r>
              <a:rPr lang="ru-RU" sz="2000" b="1" cap="none" dirty="0">
                <a:ln>
                  <a:noFill/>
                </a:ln>
                <a:solidFill>
                  <a:srgbClr val="D06F1E">
                    <a:lumMod val="50000"/>
                  </a:srgbClr>
                </a:solidFill>
                <a:latin typeface="Times New Roman" panose="02020603050405020304" pitchFamily="18" charset="0"/>
                <a:cs typeface="Times New Roman" panose="02020603050405020304" pitchFamily="18" charset="0"/>
              </a:rPr>
              <a:t/>
            </a:r>
            <a:br>
              <a:rPr lang="ru-RU" sz="2000" b="1" cap="none" dirty="0">
                <a:ln>
                  <a:noFill/>
                </a:ln>
                <a:solidFill>
                  <a:srgbClr val="D06F1E">
                    <a:lumMod val="50000"/>
                  </a:srgbClr>
                </a:solidFill>
                <a:latin typeface="Times New Roman" panose="02020603050405020304" pitchFamily="18" charset="0"/>
                <a:cs typeface="Times New Roman" panose="02020603050405020304" pitchFamily="18" charset="0"/>
              </a:rPr>
            </a:br>
            <a:r>
              <a:rPr lang="ru-RU" sz="2000" b="1" cap="none" dirty="0" smtClean="0">
                <a:ln>
                  <a:noFill/>
                </a:ln>
                <a:solidFill>
                  <a:srgbClr val="D06F1E">
                    <a:lumMod val="50000"/>
                  </a:srgbClr>
                </a:solidFill>
                <a:latin typeface="Times New Roman" panose="02020603050405020304" pitchFamily="18" charset="0"/>
                <a:cs typeface="Times New Roman" panose="02020603050405020304" pitchFamily="18" charset="0"/>
              </a:rPr>
              <a:t/>
            </a:r>
            <a:br>
              <a:rPr lang="ru-RU" sz="2000" b="1" cap="none" dirty="0" smtClean="0">
                <a:ln>
                  <a:noFill/>
                </a:ln>
                <a:solidFill>
                  <a:srgbClr val="D06F1E">
                    <a:lumMod val="50000"/>
                  </a:srgbClr>
                </a:solidFill>
                <a:latin typeface="Times New Roman" panose="02020603050405020304" pitchFamily="18" charset="0"/>
                <a:cs typeface="Times New Roman" panose="02020603050405020304" pitchFamily="18" charset="0"/>
              </a:rPr>
            </a:br>
            <a:r>
              <a:rPr lang="ru-RU" sz="2000" b="1" cap="none" dirty="0">
                <a:ln>
                  <a:noFill/>
                </a:ln>
                <a:solidFill>
                  <a:srgbClr val="D06F1E">
                    <a:lumMod val="50000"/>
                  </a:srgbClr>
                </a:solidFill>
                <a:latin typeface="Times New Roman" panose="02020603050405020304" pitchFamily="18" charset="0"/>
                <a:cs typeface="Times New Roman" panose="02020603050405020304" pitchFamily="18" charset="0"/>
              </a:rPr>
              <a:t/>
            </a:r>
            <a:br>
              <a:rPr lang="ru-RU" sz="2000" b="1" cap="none" dirty="0">
                <a:ln>
                  <a:noFill/>
                </a:ln>
                <a:solidFill>
                  <a:srgbClr val="D06F1E">
                    <a:lumMod val="50000"/>
                  </a:srgbClr>
                </a:solidFill>
                <a:latin typeface="Times New Roman" panose="02020603050405020304" pitchFamily="18" charset="0"/>
                <a:cs typeface="Times New Roman" panose="02020603050405020304" pitchFamily="18" charset="0"/>
              </a:rPr>
            </a:br>
            <a:r>
              <a:rPr lang="ru-RU" sz="2000" b="1" cap="none" dirty="0" smtClean="0">
                <a:ln>
                  <a:noFill/>
                </a:ln>
                <a:solidFill>
                  <a:srgbClr val="D06F1E">
                    <a:lumMod val="50000"/>
                  </a:srgbClr>
                </a:solidFill>
                <a:latin typeface="Times New Roman" panose="02020603050405020304" pitchFamily="18" charset="0"/>
                <a:cs typeface="Times New Roman" panose="02020603050405020304" pitchFamily="18" charset="0"/>
              </a:rPr>
              <a:t/>
            </a:r>
            <a:br>
              <a:rPr lang="ru-RU" sz="2000" b="1" cap="none" dirty="0" smtClean="0">
                <a:ln>
                  <a:noFill/>
                </a:ln>
                <a:solidFill>
                  <a:srgbClr val="D06F1E">
                    <a:lumMod val="50000"/>
                  </a:srgbClr>
                </a:solidFill>
                <a:latin typeface="Times New Roman" panose="02020603050405020304" pitchFamily="18" charset="0"/>
                <a:cs typeface="Times New Roman" panose="02020603050405020304" pitchFamily="18" charset="0"/>
              </a:rPr>
            </a:br>
            <a:r>
              <a:rPr lang="ru-RU" sz="2000" b="1" cap="none" dirty="0">
                <a:ln>
                  <a:noFill/>
                </a:ln>
                <a:solidFill>
                  <a:srgbClr val="D06F1E">
                    <a:lumMod val="50000"/>
                  </a:srgbClr>
                </a:solidFill>
                <a:latin typeface="Times New Roman" panose="02020603050405020304" pitchFamily="18" charset="0"/>
                <a:cs typeface="Times New Roman" panose="02020603050405020304" pitchFamily="18" charset="0"/>
              </a:rPr>
              <a:t/>
            </a:r>
            <a:br>
              <a:rPr lang="ru-RU" sz="2000" b="1" cap="none" dirty="0">
                <a:ln>
                  <a:noFill/>
                </a:ln>
                <a:solidFill>
                  <a:srgbClr val="D06F1E">
                    <a:lumMod val="50000"/>
                  </a:srgbClr>
                </a:solidFill>
                <a:latin typeface="Times New Roman" panose="02020603050405020304" pitchFamily="18" charset="0"/>
                <a:cs typeface="Times New Roman" panose="02020603050405020304" pitchFamily="18" charset="0"/>
              </a:rPr>
            </a:br>
            <a:r>
              <a:rPr lang="ru-RU" sz="2000" b="1" cap="none" dirty="0" smtClean="0">
                <a:ln>
                  <a:noFill/>
                </a:ln>
                <a:solidFill>
                  <a:srgbClr val="D06F1E">
                    <a:lumMod val="50000"/>
                  </a:srgbClr>
                </a:solidFill>
                <a:latin typeface="Times New Roman" panose="02020603050405020304" pitchFamily="18" charset="0"/>
                <a:cs typeface="Times New Roman" panose="02020603050405020304" pitchFamily="18" charset="0"/>
              </a:rPr>
              <a:t/>
            </a:r>
            <a:br>
              <a:rPr lang="ru-RU" sz="2000" b="1" cap="none" dirty="0" smtClean="0">
                <a:ln>
                  <a:noFill/>
                </a:ln>
                <a:solidFill>
                  <a:srgbClr val="D06F1E">
                    <a:lumMod val="50000"/>
                  </a:srgbClr>
                </a:solidFill>
                <a:latin typeface="Times New Roman" panose="02020603050405020304" pitchFamily="18" charset="0"/>
                <a:cs typeface="Times New Roman" panose="02020603050405020304" pitchFamily="18" charset="0"/>
              </a:rPr>
            </a:br>
            <a:r>
              <a:rPr lang="ru-RU" sz="2000" b="1" cap="none" dirty="0">
                <a:ln>
                  <a:noFill/>
                </a:ln>
                <a:solidFill>
                  <a:srgbClr val="D06F1E">
                    <a:lumMod val="50000"/>
                  </a:srgbClr>
                </a:solidFill>
                <a:latin typeface="Times New Roman" panose="02020603050405020304" pitchFamily="18" charset="0"/>
                <a:cs typeface="Times New Roman" panose="02020603050405020304" pitchFamily="18" charset="0"/>
              </a:rPr>
              <a:t/>
            </a:r>
            <a:br>
              <a:rPr lang="ru-RU" sz="2000" b="1" cap="none" dirty="0">
                <a:ln>
                  <a:noFill/>
                </a:ln>
                <a:solidFill>
                  <a:srgbClr val="D06F1E">
                    <a:lumMod val="50000"/>
                  </a:srgbClr>
                </a:solidFill>
                <a:latin typeface="Times New Roman" panose="02020603050405020304" pitchFamily="18" charset="0"/>
                <a:cs typeface="Times New Roman" panose="02020603050405020304" pitchFamily="18" charset="0"/>
              </a:rPr>
            </a:br>
            <a:r>
              <a:rPr lang="ru-RU" sz="2000" b="1" cap="none" dirty="0" smtClean="0">
                <a:ln>
                  <a:noFill/>
                </a:ln>
                <a:solidFill>
                  <a:srgbClr val="D06F1E">
                    <a:lumMod val="50000"/>
                  </a:srgbClr>
                </a:solidFill>
                <a:latin typeface="Times New Roman" panose="02020603050405020304" pitchFamily="18" charset="0"/>
                <a:cs typeface="Times New Roman" panose="02020603050405020304" pitchFamily="18" charset="0"/>
              </a:rPr>
              <a:t/>
            </a:r>
            <a:br>
              <a:rPr lang="ru-RU" sz="2000" b="1" cap="none" dirty="0" smtClean="0">
                <a:ln>
                  <a:noFill/>
                </a:ln>
                <a:solidFill>
                  <a:srgbClr val="D06F1E">
                    <a:lumMod val="50000"/>
                  </a:srgbClr>
                </a:solidFill>
                <a:latin typeface="Times New Roman" panose="02020603050405020304" pitchFamily="18" charset="0"/>
                <a:cs typeface="Times New Roman" panose="02020603050405020304" pitchFamily="18" charset="0"/>
              </a:rPr>
            </a:br>
            <a:r>
              <a:rPr lang="ru-RU" sz="2000" b="1" cap="none" dirty="0">
                <a:ln>
                  <a:noFill/>
                </a:ln>
                <a:solidFill>
                  <a:srgbClr val="D06F1E">
                    <a:lumMod val="50000"/>
                  </a:srgbClr>
                </a:solidFill>
                <a:latin typeface="Times New Roman" panose="02020603050405020304" pitchFamily="18" charset="0"/>
                <a:cs typeface="Times New Roman" panose="02020603050405020304" pitchFamily="18" charset="0"/>
              </a:rPr>
              <a:t/>
            </a:r>
            <a:br>
              <a:rPr lang="ru-RU" sz="2000" b="1" cap="none" dirty="0">
                <a:ln>
                  <a:noFill/>
                </a:ln>
                <a:solidFill>
                  <a:srgbClr val="D06F1E">
                    <a:lumMod val="50000"/>
                  </a:srgbClr>
                </a:solidFill>
                <a:latin typeface="Times New Roman" panose="02020603050405020304" pitchFamily="18" charset="0"/>
                <a:cs typeface="Times New Roman" panose="02020603050405020304" pitchFamily="18" charset="0"/>
              </a:rPr>
            </a:br>
            <a:r>
              <a:rPr lang="ru-RU" sz="2000" b="1" cap="none" dirty="0" smtClean="0">
                <a:ln>
                  <a:noFill/>
                </a:ln>
                <a:latin typeface="Times New Roman" panose="02020603050405020304" pitchFamily="18" charset="0"/>
                <a:cs typeface="Times New Roman" panose="02020603050405020304" pitchFamily="18" charset="0"/>
              </a:rPr>
              <a:t>Совершенствование </a:t>
            </a:r>
            <a:r>
              <a:rPr lang="ru-RU" sz="2000" b="1" cap="none" dirty="0">
                <a:ln>
                  <a:noFill/>
                </a:ln>
                <a:latin typeface="Times New Roman" panose="02020603050405020304" pitchFamily="18" charset="0"/>
                <a:cs typeface="Times New Roman" panose="02020603050405020304" pitchFamily="18" charset="0"/>
              </a:rPr>
              <a:t>нормативного правового обеспечения деятельности по противодействию коррупции:</a:t>
            </a:r>
            <a:br>
              <a:rPr lang="ru-RU" sz="2000" b="1" cap="none" dirty="0">
                <a:ln>
                  <a:noFill/>
                </a:ln>
                <a:latin typeface="Times New Roman" panose="02020603050405020304" pitchFamily="18" charset="0"/>
                <a:cs typeface="Times New Roman" panose="02020603050405020304" pitchFamily="18" charset="0"/>
              </a:rPr>
            </a:br>
            <a:r>
              <a:rPr lang="ru-RU" sz="2000" b="1" cap="none" dirty="0" smtClean="0">
                <a:ln>
                  <a:noFill/>
                </a:ln>
                <a:solidFill>
                  <a:srgbClr val="D06F1E">
                    <a:lumMod val="50000"/>
                  </a:srgbClr>
                </a:solidFill>
                <a:latin typeface="Times New Roman" panose="02020603050405020304" pitchFamily="18" charset="0"/>
                <a:cs typeface="Times New Roman" panose="02020603050405020304" pitchFamily="18" charset="0"/>
              </a:rPr>
              <a:t/>
            </a:r>
            <a:br>
              <a:rPr lang="ru-RU" sz="2000" b="1" cap="none" dirty="0" smtClean="0">
                <a:ln>
                  <a:noFill/>
                </a:ln>
                <a:solidFill>
                  <a:srgbClr val="D06F1E">
                    <a:lumMod val="50000"/>
                  </a:srgbClr>
                </a:solidFill>
                <a:latin typeface="Times New Roman" panose="02020603050405020304" pitchFamily="18" charset="0"/>
                <a:cs typeface="Times New Roman" panose="02020603050405020304" pitchFamily="18" charset="0"/>
              </a:rPr>
            </a:br>
            <a:r>
              <a:rPr lang="ru-RU" sz="2000" b="1" cap="none" dirty="0">
                <a:ln>
                  <a:noFill/>
                </a:ln>
                <a:solidFill>
                  <a:srgbClr val="D06F1E">
                    <a:lumMod val="50000"/>
                  </a:srgbClr>
                </a:solidFill>
                <a:latin typeface="Times New Roman" panose="02020603050405020304" pitchFamily="18" charset="0"/>
                <a:cs typeface="Times New Roman" panose="02020603050405020304" pitchFamily="18" charset="0"/>
              </a:rPr>
              <a:t/>
            </a:r>
            <a:br>
              <a:rPr lang="ru-RU" sz="2000" b="1" cap="none" dirty="0">
                <a:ln>
                  <a:noFill/>
                </a:ln>
                <a:solidFill>
                  <a:srgbClr val="D06F1E">
                    <a:lumMod val="50000"/>
                  </a:srgbClr>
                </a:solidFill>
                <a:latin typeface="Times New Roman" panose="02020603050405020304" pitchFamily="18" charset="0"/>
                <a:cs typeface="Times New Roman" panose="02020603050405020304" pitchFamily="18" charset="0"/>
              </a:rPr>
            </a:br>
            <a:r>
              <a:rPr lang="ru-RU" sz="1800" i="1" cap="none" dirty="0" smtClean="0">
                <a:ln>
                  <a:noFill/>
                </a:ln>
                <a:solidFill>
                  <a:prstClr val="black"/>
                </a:solidFill>
                <a:latin typeface="Times New Roman" panose="02020603050405020304" pitchFamily="18" charset="0"/>
                <a:cs typeface="Times New Roman" panose="02020603050405020304" pitchFamily="18" charset="0"/>
              </a:rPr>
              <a:t>Проведен </a:t>
            </a:r>
            <a:r>
              <a:rPr lang="ru-RU" sz="1800" i="1" cap="none" dirty="0">
                <a:ln>
                  <a:noFill/>
                </a:ln>
                <a:solidFill>
                  <a:prstClr val="black"/>
                </a:solidFill>
                <a:latin typeface="Times New Roman" panose="02020603050405020304" pitchFamily="18" charset="0"/>
                <a:cs typeface="Times New Roman" panose="02020603050405020304" pitchFamily="18" charset="0"/>
              </a:rPr>
              <a:t>анализ нормативных актов Верхнесалдинского городского округа в сфере противодействия коррупции в целях приведения их в соответствие законодательству Российской Федерации, Свердловской области</a:t>
            </a:r>
            <a:r>
              <a:rPr lang="ru-RU" sz="1800" i="1" cap="none" dirty="0" smtClean="0">
                <a:ln>
                  <a:noFill/>
                </a:ln>
                <a:solidFill>
                  <a:prstClr val="black"/>
                </a:solidFill>
                <a:latin typeface="Times New Roman" panose="02020603050405020304" pitchFamily="18" charset="0"/>
                <a:cs typeface="Times New Roman" panose="02020603050405020304" pitchFamily="18" charset="0"/>
              </a:rPr>
              <a:t>:</a:t>
            </a:r>
            <a:br>
              <a:rPr lang="ru-RU" sz="1800" i="1" cap="none" dirty="0" smtClean="0">
                <a:ln>
                  <a:noFill/>
                </a:ln>
                <a:solidFill>
                  <a:prstClr val="black"/>
                </a:solidFill>
                <a:latin typeface="Times New Roman" panose="02020603050405020304" pitchFamily="18" charset="0"/>
                <a:cs typeface="Times New Roman" panose="02020603050405020304" pitchFamily="18" charset="0"/>
              </a:rPr>
            </a:br>
            <a:r>
              <a:rPr lang="ru-RU" sz="1800" i="1" dirty="0">
                <a:solidFill>
                  <a:schemeClr val="bg1"/>
                </a:solidFill>
                <a:latin typeface="Times New Roman" panose="02020603050405020304" pitchFamily="18" charset="0"/>
                <a:cs typeface="Times New Roman" panose="02020603050405020304" pitchFamily="18" charset="0"/>
              </a:rPr>
              <a:t>Внутренней антикоррупционной экспертизе за 2024 год подвергнуто мониторингу </a:t>
            </a:r>
            <a:r>
              <a:rPr lang="ru-RU" sz="1800" i="1" dirty="0" err="1">
                <a:solidFill>
                  <a:schemeClr val="bg1"/>
                </a:solidFill>
                <a:latin typeface="Times New Roman" panose="02020603050405020304" pitchFamily="18" charset="0"/>
                <a:cs typeface="Times New Roman" panose="02020603050405020304" pitchFamily="18" charset="0"/>
              </a:rPr>
              <a:t>правоприменения</a:t>
            </a:r>
            <a:r>
              <a:rPr lang="ru-RU" sz="1800" i="1" dirty="0">
                <a:solidFill>
                  <a:schemeClr val="bg1"/>
                </a:solidFill>
                <a:latin typeface="Times New Roman" panose="02020603050405020304" pitchFamily="18" charset="0"/>
                <a:cs typeface="Times New Roman" panose="02020603050405020304" pitchFamily="18" charset="0"/>
              </a:rPr>
              <a:t> 126 проектов нормативных правовых актов. результатам мониторинга </a:t>
            </a:r>
            <a:r>
              <a:rPr lang="ru-RU" sz="1800" i="1" dirty="0" err="1">
                <a:solidFill>
                  <a:schemeClr val="bg1"/>
                </a:solidFill>
                <a:latin typeface="Times New Roman" panose="02020603050405020304" pitchFamily="18" charset="0"/>
                <a:cs typeface="Times New Roman" panose="02020603050405020304" pitchFamily="18" charset="0"/>
              </a:rPr>
              <a:t>правоприменения</a:t>
            </a:r>
            <a:r>
              <a:rPr lang="ru-RU" sz="1800" i="1" dirty="0">
                <a:solidFill>
                  <a:schemeClr val="bg1"/>
                </a:solidFill>
                <a:latin typeface="Times New Roman" panose="02020603050405020304" pitchFamily="18" charset="0"/>
                <a:cs typeface="Times New Roman" panose="02020603050405020304" pitchFamily="18" charset="0"/>
              </a:rPr>
              <a:t> нормативных правовых актов, разработчиком которых является администрация Верхнесалдинского городского округа, коррупциогенных факторов не выявлено</a:t>
            </a:r>
            <a:r>
              <a:rPr lang="ru-RU" sz="2000" i="1" dirty="0">
                <a:solidFill>
                  <a:schemeClr val="bg1"/>
                </a:solidFill>
              </a:rPr>
              <a:t>.</a:t>
            </a:r>
            <a:br>
              <a:rPr lang="ru-RU" sz="2000" i="1" dirty="0">
                <a:solidFill>
                  <a:schemeClr val="bg1"/>
                </a:solidFill>
              </a:rPr>
            </a:br>
            <a:r>
              <a:rPr lang="ru-RU" sz="1800" i="1" cap="none" dirty="0" smtClean="0">
                <a:ln>
                  <a:noFill/>
                </a:ln>
                <a:solidFill>
                  <a:prstClr val="black"/>
                </a:solidFill>
                <a:latin typeface="Times New Roman" panose="02020603050405020304" pitchFamily="18" charset="0"/>
                <a:cs typeface="Times New Roman" panose="02020603050405020304" pitchFamily="18" charset="0"/>
              </a:rPr>
              <a:t>Вывод</a:t>
            </a:r>
            <a:r>
              <a:rPr lang="ru-RU" sz="1800" i="1" cap="none" dirty="0">
                <a:ln>
                  <a:noFill/>
                </a:ln>
                <a:solidFill>
                  <a:prstClr val="black"/>
                </a:solidFill>
                <a:latin typeface="Times New Roman" panose="02020603050405020304" pitchFamily="18" charset="0"/>
                <a:cs typeface="Times New Roman" panose="02020603050405020304" pitchFamily="18" charset="0"/>
              </a:rPr>
              <a:t>: нормативные акты Верхнесалдинского городского округа </a:t>
            </a:r>
            <a:r>
              <a:rPr lang="ru-RU" sz="1800" i="1" cap="none" dirty="0" smtClean="0">
                <a:ln>
                  <a:noFill/>
                </a:ln>
                <a:solidFill>
                  <a:prstClr val="black"/>
                </a:solidFill>
                <a:latin typeface="Times New Roman" panose="02020603050405020304" pitchFamily="18" charset="0"/>
                <a:cs typeface="Times New Roman" panose="02020603050405020304" pitchFamily="18" charset="0"/>
              </a:rPr>
              <a:t>соответствуют </a:t>
            </a:r>
            <a:r>
              <a:rPr lang="ru-RU" sz="1800" i="1" cap="none" dirty="0">
                <a:ln>
                  <a:noFill/>
                </a:ln>
                <a:solidFill>
                  <a:prstClr val="black"/>
                </a:solidFill>
                <a:latin typeface="Times New Roman" panose="02020603050405020304" pitchFamily="18" charset="0"/>
                <a:cs typeface="Times New Roman" panose="02020603050405020304" pitchFamily="18" charset="0"/>
              </a:rPr>
              <a:t>законодательству Российской Федерации и Свердловской </a:t>
            </a:r>
            <a:r>
              <a:rPr lang="ru-RU" sz="1800" i="1" cap="none" dirty="0" smtClean="0">
                <a:ln>
                  <a:noFill/>
                </a:ln>
                <a:solidFill>
                  <a:prstClr val="black"/>
                </a:solidFill>
                <a:latin typeface="Times New Roman" panose="02020603050405020304" pitchFamily="18" charset="0"/>
                <a:cs typeface="Times New Roman" panose="02020603050405020304" pitchFamily="18" charset="0"/>
              </a:rPr>
              <a:t>области.</a:t>
            </a:r>
            <a:r>
              <a:rPr lang="ru-RU" sz="1800" i="1" cap="none" dirty="0">
                <a:ln>
                  <a:noFill/>
                </a:ln>
                <a:solidFill>
                  <a:prstClr val="black"/>
                </a:solidFill>
                <a:latin typeface="Times New Roman" panose="02020603050405020304" pitchFamily="18" charset="0"/>
                <a:cs typeface="Times New Roman" panose="02020603050405020304" pitchFamily="18" charset="0"/>
              </a:rPr>
              <a:t/>
            </a:r>
            <a:br>
              <a:rPr lang="ru-RU" sz="1800" i="1" cap="none" dirty="0">
                <a:ln>
                  <a:noFill/>
                </a:ln>
                <a:solidFill>
                  <a:prstClr val="black"/>
                </a:solidFill>
                <a:latin typeface="Times New Roman" panose="02020603050405020304" pitchFamily="18" charset="0"/>
                <a:cs typeface="Times New Roman" panose="02020603050405020304" pitchFamily="18" charset="0"/>
              </a:rPr>
            </a:br>
            <a:r>
              <a:rPr lang="ru-RU" sz="1800" i="1" cap="none" dirty="0" smtClean="0">
                <a:ln>
                  <a:noFill/>
                </a:ln>
                <a:solidFill>
                  <a:prstClr val="black"/>
                </a:solidFill>
                <a:latin typeface="Times New Roman" panose="02020603050405020304" pitchFamily="18" charset="0"/>
                <a:cs typeface="Times New Roman" panose="02020603050405020304" pitchFamily="18" charset="0"/>
              </a:rPr>
              <a:t/>
            </a:r>
            <a:br>
              <a:rPr lang="ru-RU" sz="1800" i="1" cap="none" dirty="0" smtClean="0">
                <a:ln>
                  <a:noFill/>
                </a:ln>
                <a:solidFill>
                  <a:prstClr val="black"/>
                </a:solidFill>
                <a:latin typeface="Times New Roman" panose="02020603050405020304" pitchFamily="18" charset="0"/>
                <a:cs typeface="Times New Roman" panose="02020603050405020304" pitchFamily="18" charset="0"/>
              </a:rPr>
            </a:br>
            <a:r>
              <a:rPr lang="ru-RU" sz="4000" dirty="0">
                <a:latin typeface="Times New Roman" panose="02020603050405020304" pitchFamily="18" charset="0"/>
                <a:cs typeface="Times New Roman" panose="02020603050405020304" pitchFamily="18" charset="0"/>
              </a:rPr>
              <a:t/>
            </a:r>
            <a:br>
              <a:rPr lang="ru-RU" sz="4000" dirty="0">
                <a:latin typeface="Times New Roman" panose="02020603050405020304" pitchFamily="18" charset="0"/>
                <a:cs typeface="Times New Roman" panose="02020603050405020304" pitchFamily="18" charset="0"/>
              </a:rPr>
            </a:br>
            <a:r>
              <a:rPr lang="ru-RU" sz="4000" dirty="0" smtClean="0">
                <a:latin typeface="Times New Roman" panose="02020603050405020304" pitchFamily="18" charset="0"/>
                <a:cs typeface="Times New Roman" panose="02020603050405020304" pitchFamily="18" charset="0"/>
              </a:rPr>
              <a:t/>
            </a:r>
            <a:br>
              <a:rPr lang="ru-RU" sz="4000" dirty="0" smtClean="0">
                <a:latin typeface="Times New Roman" panose="02020603050405020304" pitchFamily="18" charset="0"/>
                <a:cs typeface="Times New Roman" panose="02020603050405020304" pitchFamily="18" charset="0"/>
              </a:rPr>
            </a:br>
            <a:endParaRPr lang="ru-RU" sz="4000" dirty="0">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323528" y="1556792"/>
            <a:ext cx="8568952" cy="4680520"/>
          </a:xfrm>
        </p:spPr>
        <p:txBody>
          <a:bodyPr/>
          <a:lstStyle/>
          <a:p>
            <a:endParaRPr lang="ru-RU" dirty="0"/>
          </a:p>
        </p:txBody>
      </p:sp>
    </p:spTree>
    <p:extLst>
      <p:ext uri="{BB962C8B-B14F-4D97-AF65-F5344CB8AC3E}">
        <p14:creationId xmlns:p14="http://schemas.microsoft.com/office/powerpoint/2010/main" val="28249886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0492" y="548679"/>
            <a:ext cx="7855024" cy="504056"/>
          </a:xfrm>
        </p:spPr>
        <p:txBody>
          <a:bodyPr>
            <a:normAutofit/>
          </a:bodyPr>
          <a:lstStyle/>
          <a:p>
            <a:pPr algn="ctr"/>
            <a:r>
              <a:rPr lang="ru-RU" sz="1800" dirty="0" smtClean="0"/>
              <a:t>Взаимодействие с институтами гражданского общества</a:t>
            </a:r>
            <a:endParaRPr lang="ru-RU" sz="1800" dirty="0"/>
          </a:p>
        </p:txBody>
      </p:sp>
      <p:sp>
        <p:nvSpPr>
          <p:cNvPr id="3" name="Текст 2"/>
          <p:cNvSpPr>
            <a:spLocks noGrp="1"/>
          </p:cNvSpPr>
          <p:nvPr>
            <p:ph type="body" idx="1"/>
          </p:nvPr>
        </p:nvSpPr>
        <p:spPr>
          <a:xfrm>
            <a:off x="467544" y="1052735"/>
            <a:ext cx="8280920" cy="5678457"/>
          </a:xfrm>
        </p:spPr>
        <p:txBody>
          <a:bodyPr>
            <a:normAutofit fontScale="92500" lnSpcReduction="10000"/>
          </a:bodyPr>
          <a:lstStyle/>
          <a:p>
            <a:pPr algn="just">
              <a:spcAft>
                <a:spcPts val="0"/>
              </a:spcAft>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Взаимодействие институтов гражданского общества с органами местного самоуправления и их должностными лицами проявляется через участие представителей институтов гражданского общества в работе муниципальных комиссиях: совещательных, аттестационных комиссиях, комиссии по координации работы по противодействию коррупции, комиссии по служебному поведению и урегулированию конфликта интересов. </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В целях наиболее эффективного взаимодействия с институтами гражданского общества, общественными объединениями проводится работа направленная на привлечение граждан и объединений общественности к:</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1) участию в обсуждении проектов нормативных правовых актов, размещенных на официальном сайте городского округа в сети интернет, путем использования функции обратной связи, с целью формирования у населения антикоррупционного мировоззрения;</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2) участию в публичных слушаниях, на которых обсуждаются наиболее важные проекты подготавливаемых решений;</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3) участию общественности в социологическом исследовании «Индекс восприятия коррупции в Верхнесалдинском городском округе»;</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4) взаимодействию с правоохранительными органами;</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5) взаимодействию со средствами массовой информации по вопросам формирования у граждан навыков антикоррупционного поведения, стойкого неприятия коррупции в обществе;</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0"/>
              </a:spcAft>
            </a:pPr>
            <a:r>
              <a:rPr lang="ru-RU"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6) взаимодействию с ветеранской организацией администрации городского округа.</a:t>
            </a:r>
            <a:endParaRPr lang="ru-RU" sz="1600" dirty="0">
              <a:latin typeface="Calibri" panose="020F0502020204030204" pitchFamily="34" charset="0"/>
              <a:ea typeface="Calibri" panose="020F0502020204030204" pitchFamily="34" charset="0"/>
              <a:cs typeface="Times New Roman" panose="02020603050405020304" pitchFamily="18" charset="0"/>
            </a:endParaRPr>
          </a:p>
          <a:p>
            <a:pPr algn="just"/>
            <a:endParaRPr lang="ru-RU" dirty="0"/>
          </a:p>
        </p:txBody>
      </p:sp>
    </p:spTree>
    <p:extLst>
      <p:ext uri="{BB962C8B-B14F-4D97-AF65-F5344CB8AC3E}">
        <p14:creationId xmlns:p14="http://schemas.microsoft.com/office/powerpoint/2010/main" val="28437416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08004"/>
            <a:ext cx="8435280" cy="6129307"/>
          </a:xfrm>
        </p:spPr>
        <p:txBody>
          <a:bodyPr>
            <a:normAutofit fontScale="90000"/>
          </a:bodyPr>
          <a:lstStyle/>
          <a:p>
            <a:pPr algn="ctr"/>
            <a:r>
              <a:rPr lang="ru-RU" sz="1800" i="1" dirty="0" smtClean="0"/>
              <a:t>План мероприятий по противодействию коррупции на 2021 – 2024 годы, утвержден постановлением администрации Верхнесалдинского городского округа от 28.12.2020 № 3273 «Об утверждении лана мероприятий по противодействию коррупции в Верхнесалдинском городском округе на 2021-2024 годы» (с изменениями Постановление Администрации от 08.09.2021 № 2304, ОТ 24.01.2024 № 181)</a:t>
            </a:r>
            <a:br>
              <a:rPr lang="ru-RU" sz="1800" i="1" dirty="0" smtClean="0"/>
            </a:br>
            <a:r>
              <a:rPr lang="ru-RU" sz="2000" dirty="0" smtClean="0">
                <a:solidFill>
                  <a:schemeClr val="accent1">
                    <a:lumMod val="60000"/>
                    <a:lumOff val="40000"/>
                  </a:schemeClr>
                </a:solidFill>
              </a:rPr>
              <a:t/>
            </a:r>
            <a:br>
              <a:rPr lang="ru-RU" sz="2000" dirty="0" smtClean="0">
                <a:solidFill>
                  <a:schemeClr val="accent1">
                    <a:lumMod val="60000"/>
                    <a:lumOff val="40000"/>
                  </a:schemeClr>
                </a:solidFill>
              </a:rPr>
            </a:br>
            <a:r>
              <a:rPr lang="ru-RU" sz="2000" dirty="0"/>
              <a:t/>
            </a:r>
            <a:br>
              <a:rPr lang="ru-RU" sz="2000" dirty="0"/>
            </a:br>
            <a:r>
              <a:rPr lang="ru-RU" sz="1200" dirty="0" smtClean="0">
                <a:solidFill>
                  <a:schemeClr val="bg1"/>
                </a:solidFill>
                <a:latin typeface="Times New Roman" panose="02020603050405020304" pitchFamily="18" charset="0"/>
                <a:cs typeface="Times New Roman" panose="02020603050405020304" pitchFamily="18" charset="0"/>
              </a:rPr>
              <a:t>В целях реализации положений законодательства Российской Федерации, подпункта «Б» пункта 3 Указа Президента Российской Федерации от 16 августа 2021 года № 478 «О национальном плане противодействия коррупции на 2021 – 2024 годы» и законодательства Свердловской области по вопросам противодействия коррупции, руководствуясь Уставом Верхнесалдинского городского округа,</a:t>
            </a:r>
            <a:br>
              <a:rPr lang="ru-RU" sz="1200" dirty="0" smtClean="0">
                <a:solidFill>
                  <a:schemeClr val="bg1"/>
                </a:solidFill>
                <a:latin typeface="Times New Roman" panose="02020603050405020304" pitchFamily="18" charset="0"/>
                <a:cs typeface="Times New Roman" panose="02020603050405020304" pitchFamily="18" charset="0"/>
              </a:rPr>
            </a:br>
            <a:r>
              <a:rPr lang="ru-RU" sz="1200" dirty="0" smtClean="0">
                <a:solidFill>
                  <a:schemeClr val="bg1"/>
                </a:solidFill>
                <a:latin typeface="Times New Roman" panose="02020603050405020304" pitchFamily="18" charset="0"/>
                <a:cs typeface="Times New Roman" panose="02020603050405020304" pitchFamily="18" charset="0"/>
              </a:rPr>
              <a:t>ПОСТАНОВЛЯЮ:</a:t>
            </a:r>
            <a:br>
              <a:rPr lang="ru-RU" sz="1200" dirty="0" smtClean="0">
                <a:solidFill>
                  <a:schemeClr val="bg1"/>
                </a:solidFill>
                <a:latin typeface="Times New Roman" panose="02020603050405020304" pitchFamily="18" charset="0"/>
                <a:cs typeface="Times New Roman" panose="02020603050405020304" pitchFamily="18" charset="0"/>
              </a:rPr>
            </a:br>
            <a:r>
              <a:rPr lang="ru-RU" sz="1200" dirty="0" smtClean="0">
                <a:solidFill>
                  <a:schemeClr val="bg1"/>
                </a:solidFill>
                <a:latin typeface="Times New Roman" panose="02020603050405020304" pitchFamily="18" charset="0"/>
                <a:cs typeface="Times New Roman" panose="02020603050405020304" pitchFamily="18" charset="0"/>
              </a:rPr>
              <a:t>1.Утвердить План мероприятий по противодействию коррупции в Верхнесалдинском городском округе на 2021- 2024 годы.</a:t>
            </a:r>
            <a:br>
              <a:rPr lang="ru-RU" sz="1200" dirty="0" smtClean="0">
                <a:solidFill>
                  <a:schemeClr val="bg1"/>
                </a:solidFill>
                <a:latin typeface="Times New Roman" panose="02020603050405020304" pitchFamily="18" charset="0"/>
                <a:cs typeface="Times New Roman" panose="02020603050405020304" pitchFamily="18" charset="0"/>
              </a:rPr>
            </a:br>
            <a:r>
              <a:rPr lang="ru-RU" sz="1200" dirty="0" smtClean="0">
                <a:solidFill>
                  <a:schemeClr val="bg1"/>
                </a:solidFill>
                <a:latin typeface="Times New Roman" panose="02020603050405020304" pitchFamily="18" charset="0"/>
                <a:cs typeface="Times New Roman" panose="02020603050405020304" pitchFamily="18" charset="0"/>
              </a:rPr>
              <a:t>2.Ответственным исполнителям Плана мероприятий по противодействию коррупции на 2018-2020 годы (далее-план) обеспечить своевременное выполнение мероприятий и представление докладов (нарастающим итогом) один раз в полугодие в группу по кадровому обеспечению администрации Верхнесалдинского городского округа до 10 июля отчетного периода и 11 января года, следующего за отчетным.</a:t>
            </a:r>
            <a:br>
              <a:rPr lang="ru-RU" sz="1200" dirty="0" smtClean="0">
                <a:solidFill>
                  <a:schemeClr val="bg1"/>
                </a:solidFill>
                <a:latin typeface="Times New Roman" panose="02020603050405020304" pitchFamily="18" charset="0"/>
                <a:cs typeface="Times New Roman" panose="02020603050405020304" pitchFamily="18" charset="0"/>
              </a:rPr>
            </a:br>
            <a:r>
              <a:rPr lang="ru-RU" sz="1200" dirty="0" smtClean="0">
                <a:solidFill>
                  <a:schemeClr val="bg1"/>
                </a:solidFill>
                <a:latin typeface="Times New Roman" panose="02020603050405020304" pitchFamily="18" charset="0"/>
                <a:cs typeface="Times New Roman" panose="02020603050405020304" pitchFamily="18" charset="0"/>
              </a:rPr>
              <a:t>3.Настоящее постановление опубликовать в официальном печатном издании «</a:t>
            </a:r>
            <a:r>
              <a:rPr lang="ru-RU" sz="1200" dirty="0" err="1" smtClean="0">
                <a:solidFill>
                  <a:schemeClr val="bg1"/>
                </a:solidFill>
                <a:latin typeface="Times New Roman" panose="02020603050405020304" pitchFamily="18" charset="0"/>
                <a:cs typeface="Times New Roman" panose="02020603050405020304" pitchFamily="18" charset="0"/>
              </a:rPr>
              <a:t>Салдинская</a:t>
            </a:r>
            <a:r>
              <a:rPr lang="ru-RU" sz="1200" dirty="0" smtClean="0">
                <a:solidFill>
                  <a:schemeClr val="bg1"/>
                </a:solidFill>
                <a:latin typeface="Times New Roman" panose="02020603050405020304" pitchFamily="18" charset="0"/>
                <a:cs typeface="Times New Roman" panose="02020603050405020304" pitchFamily="18" charset="0"/>
              </a:rPr>
              <a:t> газета» и разместить на официальном сайте Верхнесалдинского городского округа </a:t>
            </a:r>
            <a:r>
              <a:rPr lang="en-US" sz="1200" dirty="0" smtClean="0">
                <a:solidFill>
                  <a:schemeClr val="bg1"/>
                </a:solidFill>
                <a:latin typeface="Times New Roman" panose="02020603050405020304" pitchFamily="18" charset="0"/>
                <a:cs typeface="Times New Roman" panose="02020603050405020304" pitchFamily="18" charset="0"/>
              </a:rPr>
              <a:t>http</a:t>
            </a:r>
            <a:r>
              <a:rPr lang="ru-RU" sz="1200" dirty="0" smtClean="0">
                <a:solidFill>
                  <a:schemeClr val="bg1"/>
                </a:solidFill>
                <a:latin typeface="Times New Roman" panose="02020603050405020304" pitchFamily="18" charset="0"/>
                <a:cs typeface="Times New Roman" panose="02020603050405020304" pitchFamily="18" charset="0"/>
              </a:rPr>
              <a:t>://</a:t>
            </a:r>
            <a:r>
              <a:rPr lang="en-US" sz="1200" dirty="0" smtClean="0">
                <a:solidFill>
                  <a:schemeClr val="bg1"/>
                </a:solidFill>
                <a:latin typeface="Times New Roman" panose="02020603050405020304" pitchFamily="18" charset="0"/>
                <a:cs typeface="Times New Roman" panose="02020603050405020304" pitchFamily="18" charset="0"/>
              </a:rPr>
              <a:t>www.v-salda.ru.</a:t>
            </a:r>
            <a:br>
              <a:rPr lang="en-US" sz="1200" dirty="0" smtClean="0">
                <a:solidFill>
                  <a:schemeClr val="bg1"/>
                </a:solidFill>
                <a:latin typeface="Times New Roman" panose="02020603050405020304" pitchFamily="18" charset="0"/>
                <a:cs typeface="Times New Roman" panose="02020603050405020304" pitchFamily="18" charset="0"/>
              </a:rPr>
            </a:br>
            <a:r>
              <a:rPr lang="en-US" sz="1200" dirty="0" smtClean="0">
                <a:solidFill>
                  <a:schemeClr val="bg1"/>
                </a:solidFill>
                <a:latin typeface="Times New Roman" panose="02020603050405020304" pitchFamily="18" charset="0"/>
                <a:cs typeface="Times New Roman" panose="02020603050405020304" pitchFamily="18" charset="0"/>
              </a:rPr>
              <a:t>4.</a:t>
            </a:r>
            <a:r>
              <a:rPr lang="ru-RU" sz="1200" dirty="0" smtClean="0">
                <a:solidFill>
                  <a:schemeClr val="bg1"/>
                </a:solidFill>
                <a:latin typeface="Times New Roman" panose="02020603050405020304" pitchFamily="18" charset="0"/>
                <a:cs typeface="Times New Roman" panose="02020603050405020304" pitchFamily="18" charset="0"/>
              </a:rPr>
              <a:t>Настоящее постановление вступает в силу с момента его подписания.</a:t>
            </a:r>
            <a:br>
              <a:rPr lang="ru-RU" sz="1200" dirty="0" smtClean="0">
                <a:solidFill>
                  <a:schemeClr val="bg1"/>
                </a:solidFill>
                <a:latin typeface="Times New Roman" panose="02020603050405020304" pitchFamily="18" charset="0"/>
                <a:cs typeface="Times New Roman" panose="02020603050405020304" pitchFamily="18" charset="0"/>
              </a:rPr>
            </a:br>
            <a:r>
              <a:rPr lang="ru-RU" sz="1200" dirty="0" smtClean="0">
                <a:solidFill>
                  <a:schemeClr val="bg1"/>
                </a:solidFill>
                <a:latin typeface="Times New Roman" panose="02020603050405020304" pitchFamily="18" charset="0"/>
                <a:cs typeface="Times New Roman" panose="02020603050405020304" pitchFamily="18" charset="0"/>
              </a:rPr>
              <a:t>5.Контроль за исполнением настоящего постановления оставляю за собой</a:t>
            </a:r>
            <a:br>
              <a:rPr lang="ru-RU" sz="1200" dirty="0" smtClean="0">
                <a:solidFill>
                  <a:schemeClr val="bg1"/>
                </a:solidFill>
                <a:latin typeface="Times New Roman" panose="02020603050405020304" pitchFamily="18" charset="0"/>
                <a:cs typeface="Times New Roman" panose="02020603050405020304" pitchFamily="18" charset="0"/>
              </a:rPr>
            </a:br>
            <a:r>
              <a:rPr lang="ru-RU" sz="1200" dirty="0">
                <a:solidFill>
                  <a:schemeClr val="bg1"/>
                </a:solidFill>
                <a:latin typeface="Times New Roman" panose="02020603050405020304" pitchFamily="18" charset="0"/>
                <a:cs typeface="Times New Roman" panose="02020603050405020304" pitchFamily="18" charset="0"/>
              </a:rPr>
              <a:t/>
            </a:r>
            <a:br>
              <a:rPr lang="ru-RU" sz="1200" dirty="0">
                <a:solidFill>
                  <a:schemeClr val="bg1"/>
                </a:solidFill>
                <a:latin typeface="Times New Roman" panose="02020603050405020304" pitchFamily="18" charset="0"/>
                <a:cs typeface="Times New Roman" panose="02020603050405020304" pitchFamily="18" charset="0"/>
              </a:rPr>
            </a:br>
            <a:r>
              <a:rPr lang="ru-RU" sz="1200" dirty="0" smtClean="0">
                <a:solidFill>
                  <a:schemeClr val="bg1"/>
                </a:solidFill>
                <a:latin typeface="Times New Roman" panose="02020603050405020304" pitchFamily="18" charset="0"/>
                <a:cs typeface="Times New Roman" panose="02020603050405020304" pitchFamily="18" charset="0"/>
              </a:rPr>
              <a:t/>
            </a:r>
            <a:br>
              <a:rPr lang="ru-RU" sz="1200" dirty="0" smtClean="0">
                <a:solidFill>
                  <a:schemeClr val="bg1"/>
                </a:solidFill>
                <a:latin typeface="Times New Roman" panose="02020603050405020304" pitchFamily="18" charset="0"/>
                <a:cs typeface="Times New Roman" panose="02020603050405020304" pitchFamily="18" charset="0"/>
              </a:rPr>
            </a:br>
            <a:r>
              <a:rPr lang="ru-RU" sz="1200" dirty="0">
                <a:solidFill>
                  <a:schemeClr val="bg1"/>
                </a:solidFill>
                <a:latin typeface="Times New Roman" panose="02020603050405020304" pitchFamily="18" charset="0"/>
                <a:cs typeface="Times New Roman" panose="02020603050405020304" pitchFamily="18" charset="0"/>
              </a:rPr>
              <a:t/>
            </a:r>
            <a:br>
              <a:rPr lang="ru-RU" sz="1200" dirty="0">
                <a:solidFill>
                  <a:schemeClr val="bg1"/>
                </a:solidFill>
                <a:latin typeface="Times New Roman" panose="02020603050405020304" pitchFamily="18" charset="0"/>
                <a:cs typeface="Times New Roman" panose="02020603050405020304" pitchFamily="18" charset="0"/>
              </a:rPr>
            </a:br>
            <a:r>
              <a:rPr lang="ru-RU" sz="1200" dirty="0" smtClean="0">
                <a:solidFill>
                  <a:schemeClr val="bg1"/>
                </a:solidFill>
                <a:latin typeface="Times New Roman" panose="02020603050405020304" pitchFamily="18" charset="0"/>
                <a:cs typeface="Times New Roman" panose="02020603050405020304" pitchFamily="18" charset="0"/>
              </a:rPr>
              <a:t/>
            </a:r>
            <a:br>
              <a:rPr lang="ru-RU" sz="1200" dirty="0" smtClean="0">
                <a:solidFill>
                  <a:schemeClr val="bg1"/>
                </a:solidFill>
                <a:latin typeface="Times New Roman" panose="02020603050405020304" pitchFamily="18" charset="0"/>
                <a:cs typeface="Times New Roman" panose="02020603050405020304" pitchFamily="18" charset="0"/>
              </a:rPr>
            </a:br>
            <a:r>
              <a:rPr lang="ru-RU" sz="1200" dirty="0" smtClean="0">
                <a:solidFill>
                  <a:schemeClr val="bg1"/>
                </a:solidFill>
                <a:latin typeface="Times New Roman" panose="02020603050405020304" pitchFamily="18" charset="0"/>
                <a:cs typeface="Times New Roman" panose="02020603050405020304" pitchFamily="18" charset="0"/>
              </a:rPr>
              <a:t>Глава Верхнесалдинского городского округа                                                                                                  К.Н. Носков</a:t>
            </a:r>
            <a:r>
              <a:rPr lang="ru-RU" sz="1200" dirty="0">
                <a:solidFill>
                  <a:schemeClr val="bg1"/>
                </a:solidFill>
                <a:latin typeface="Times New Roman" panose="02020603050405020304" pitchFamily="18" charset="0"/>
                <a:cs typeface="Times New Roman" panose="02020603050405020304" pitchFamily="18" charset="0"/>
              </a:rPr>
              <a:t/>
            </a:r>
            <a:br>
              <a:rPr lang="ru-RU" sz="1200" dirty="0">
                <a:solidFill>
                  <a:schemeClr val="bg1"/>
                </a:solidFill>
                <a:latin typeface="Times New Roman" panose="02020603050405020304" pitchFamily="18" charset="0"/>
                <a:cs typeface="Times New Roman" panose="02020603050405020304" pitchFamily="18" charset="0"/>
              </a:rPr>
            </a:br>
            <a:r>
              <a:rPr lang="ru-RU" sz="1000" dirty="0" smtClean="0">
                <a:solidFill>
                  <a:schemeClr val="bg1"/>
                </a:solidFill>
                <a:latin typeface="Times New Roman" panose="02020603050405020304" pitchFamily="18" charset="0"/>
                <a:cs typeface="Times New Roman" panose="02020603050405020304" pitchFamily="18" charset="0"/>
              </a:rPr>
              <a:t/>
            </a:r>
            <a:br>
              <a:rPr lang="ru-RU" sz="1000" dirty="0" smtClean="0">
                <a:solidFill>
                  <a:schemeClr val="bg1"/>
                </a:solidFill>
                <a:latin typeface="Times New Roman" panose="02020603050405020304" pitchFamily="18" charset="0"/>
                <a:cs typeface="Times New Roman" panose="02020603050405020304" pitchFamily="18" charset="0"/>
              </a:rPr>
            </a:br>
            <a:endParaRPr lang="ru-RU" sz="2000" dirty="0">
              <a:solidFill>
                <a:schemeClr val="bg1"/>
              </a:solidFill>
            </a:endParaRPr>
          </a:p>
        </p:txBody>
      </p:sp>
    </p:spTree>
    <p:extLst>
      <p:ext uri="{BB962C8B-B14F-4D97-AF65-F5344CB8AC3E}">
        <p14:creationId xmlns:p14="http://schemas.microsoft.com/office/powerpoint/2010/main" val="2914067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1196681864"/>
              </p:ext>
            </p:extLst>
          </p:nvPr>
        </p:nvGraphicFramePr>
        <p:xfrm>
          <a:off x="215009" y="557524"/>
          <a:ext cx="8928991" cy="6297392"/>
        </p:xfrm>
        <a:graphic>
          <a:graphicData uri="http://schemas.openxmlformats.org/drawingml/2006/table">
            <a:tbl>
              <a:tblPr firstRow="1" firstCol="1" lastRow="1" lastCol="1" bandRow="1" bandCol="1">
                <a:solidFill>
                  <a:schemeClr val="tx1"/>
                </a:solidFill>
              </a:tblPr>
              <a:tblGrid>
                <a:gridCol w="383020"/>
                <a:gridCol w="3139602"/>
                <a:gridCol w="3445698"/>
                <a:gridCol w="1960671"/>
              </a:tblGrid>
              <a:tr h="279752">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 п./ п.</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Количество запланированных мероприятий</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Выполнено мероприятий </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вывод</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279752">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1.</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gridSpan="2">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Раздел</a:t>
                      </a:r>
                      <a:r>
                        <a:rPr lang="ru-RU" sz="800" b="1" baseline="0" dirty="0" smtClean="0">
                          <a:solidFill>
                            <a:schemeClr val="bg1"/>
                          </a:solidFill>
                          <a:effectLst/>
                          <a:latin typeface="Times New Roman" panose="02020603050405020304" pitchFamily="18" charset="0"/>
                          <a:ea typeface="Calibri"/>
                          <a:cs typeface="Times New Roman" panose="02020603050405020304" pitchFamily="18" charset="0"/>
                        </a:rPr>
                        <a:t> 1. Выполнение Национального плана противодействия коррупции на 2018-2020 годы, утвержденного Указом Президента Российской Федерации от 29 июня 2018 года № 378 «О национальном плане противодействия коррупции на 2018-2020 годы</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hMerge="1">
                  <a:txBody>
                    <a:bodyPr/>
                    <a:lstStyle/>
                    <a:p>
                      <a:endParaRPr lang="ru-RU"/>
                    </a:p>
                  </a:txBody>
                  <a:tcPr/>
                </a:tc>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 </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279752">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 </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11</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indent="238760"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11</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Выполнены в полном объеме в установленные сроки</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279752">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2.</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gridSpan="2">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Times New Roman"/>
                          <a:cs typeface="Times New Roman" panose="02020603050405020304" pitchFamily="18" charset="0"/>
                        </a:rPr>
                        <a:t>Раздел 2.Мероприятия</a:t>
                      </a:r>
                      <a:r>
                        <a:rPr lang="ru-RU" sz="800" b="1" baseline="0" dirty="0" smtClean="0">
                          <a:solidFill>
                            <a:schemeClr val="bg1"/>
                          </a:solidFill>
                          <a:effectLst/>
                          <a:latin typeface="Times New Roman" panose="02020603050405020304" pitchFamily="18" charset="0"/>
                          <a:ea typeface="Times New Roman"/>
                          <a:cs typeface="Times New Roman" panose="02020603050405020304" pitchFamily="18" charset="0"/>
                        </a:rPr>
                        <a:t> по правовому обеспечению противодействия коррупции и повышению результативности антикоррупционной экспертизы</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hMerge="1">
                  <a:txBody>
                    <a:bodyPr/>
                    <a:lstStyle/>
                    <a:p>
                      <a:endParaRPr lang="ru-RU"/>
                    </a:p>
                  </a:txBody>
                  <a:tcPr/>
                </a:tc>
                <a:tc>
                  <a:txBody>
                    <a:bodyPr/>
                    <a:lstStyle/>
                    <a:p>
                      <a:pP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 </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279752">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 </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4</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indent="148590"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4</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Выполнены в полном объеме в установленные сроки</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172534">
                <a:tc>
                  <a:txBody>
                    <a:bodyPr/>
                    <a:lstStyle/>
                    <a:p>
                      <a:pPr algn="ctr">
                        <a:lnSpc>
                          <a:spcPct val="115000"/>
                        </a:lnSpc>
                        <a:spcAft>
                          <a:spcPts val="0"/>
                        </a:spcAft>
                      </a:pPr>
                      <a:r>
                        <a:rPr lang="ru-RU" sz="800" b="1">
                          <a:solidFill>
                            <a:schemeClr val="bg1"/>
                          </a:solidFill>
                          <a:effectLst/>
                          <a:latin typeface="Times New Roman" panose="02020603050405020304" pitchFamily="18" charset="0"/>
                          <a:ea typeface="Times New Roman"/>
                          <a:cs typeface="Times New Roman" panose="02020603050405020304" pitchFamily="18" charset="0"/>
                        </a:rPr>
                        <a:t>3.</a:t>
                      </a:r>
                      <a:endParaRPr lang="ru-RU" sz="800" b="1">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gridSpan="2">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Times New Roman"/>
                          <a:cs typeface="Times New Roman" panose="02020603050405020304" pitchFamily="18" charset="0"/>
                        </a:rPr>
                        <a:t>Раздел 3. </a:t>
                      </a: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Мероприятия по совершенствованию муниципального управления в целях предупреждения коррупции</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hMerge="1">
                  <a:txBody>
                    <a:bodyPr/>
                    <a:lstStyle/>
                    <a:p>
                      <a:endParaRPr lang="ru-RU"/>
                    </a:p>
                  </a:txBody>
                  <a:tcPr/>
                </a:tc>
                <a:tc>
                  <a:txBody>
                    <a:bodyPr/>
                    <a:lstStyle/>
                    <a:p>
                      <a:pP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 </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279752">
                <a:tc>
                  <a:txBody>
                    <a:bodyPr/>
                    <a:lstStyle/>
                    <a:p>
                      <a:pPr algn="ctr">
                        <a:lnSpc>
                          <a:spcPct val="115000"/>
                        </a:lnSpc>
                        <a:spcAft>
                          <a:spcPts val="0"/>
                        </a:spcAft>
                      </a:pPr>
                      <a:r>
                        <a:rPr lang="ru-RU" sz="800" b="1">
                          <a:solidFill>
                            <a:schemeClr val="bg1"/>
                          </a:solidFill>
                          <a:effectLst/>
                          <a:latin typeface="Times New Roman" panose="02020603050405020304" pitchFamily="18" charset="0"/>
                          <a:ea typeface="Times New Roman"/>
                          <a:cs typeface="Times New Roman" panose="02020603050405020304" pitchFamily="18" charset="0"/>
                        </a:rPr>
                        <a:t> </a:t>
                      </a:r>
                      <a:endParaRPr lang="ru-RU" sz="800" b="1">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3</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    </a:t>
                      </a:r>
                      <a:r>
                        <a:rPr lang="ru-RU" sz="800" b="1" dirty="0" smtClean="0">
                          <a:solidFill>
                            <a:schemeClr val="bg1"/>
                          </a:solidFill>
                          <a:effectLst/>
                          <a:latin typeface="Times New Roman" panose="02020603050405020304" pitchFamily="18" charset="0"/>
                          <a:ea typeface="Times New Roman"/>
                          <a:cs typeface="Times New Roman" panose="02020603050405020304" pitchFamily="18" charset="0"/>
                        </a:rPr>
                        <a:t>3</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Выполнены в полном объеме в установленные сроки</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172534">
                <a:tc>
                  <a:txBody>
                    <a:bodyPr/>
                    <a:lstStyle/>
                    <a:p>
                      <a:pPr algn="ctr">
                        <a:lnSpc>
                          <a:spcPct val="115000"/>
                        </a:lnSpc>
                        <a:spcAft>
                          <a:spcPts val="0"/>
                        </a:spcAft>
                      </a:pPr>
                      <a:r>
                        <a:rPr lang="ru-RU" sz="800" b="1">
                          <a:solidFill>
                            <a:schemeClr val="bg1"/>
                          </a:solidFill>
                          <a:effectLst/>
                          <a:latin typeface="Times New Roman" panose="02020603050405020304" pitchFamily="18" charset="0"/>
                          <a:ea typeface="Times New Roman"/>
                          <a:cs typeface="Times New Roman" panose="02020603050405020304" pitchFamily="18" charset="0"/>
                        </a:rPr>
                        <a:t>4.</a:t>
                      </a:r>
                      <a:endParaRPr lang="ru-RU" sz="800" b="1">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gridSpan="3">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Times New Roman"/>
                          <a:cs typeface="Times New Roman" panose="02020603050405020304" pitchFamily="18" charset="0"/>
                        </a:rPr>
                        <a:t>Раздел</a:t>
                      </a:r>
                      <a:r>
                        <a:rPr lang="ru-RU" sz="800" b="1" baseline="0" dirty="0" smtClean="0">
                          <a:solidFill>
                            <a:schemeClr val="bg1"/>
                          </a:solidFill>
                          <a:effectLst/>
                          <a:latin typeface="Times New Roman" panose="02020603050405020304" pitchFamily="18" charset="0"/>
                          <a:ea typeface="Times New Roman"/>
                          <a:cs typeface="Times New Roman" panose="02020603050405020304" pitchFamily="18" charset="0"/>
                        </a:rPr>
                        <a:t> 4 .</a:t>
                      </a:r>
                      <a:r>
                        <a:rPr lang="ru-RU" sz="800" b="1" dirty="0" smtClean="0">
                          <a:solidFill>
                            <a:schemeClr val="bg1"/>
                          </a:solidFill>
                          <a:effectLst/>
                          <a:latin typeface="Times New Roman" panose="02020603050405020304" pitchFamily="18" charset="0"/>
                          <a:ea typeface="Times New Roman"/>
                          <a:cs typeface="Times New Roman" panose="02020603050405020304" pitchFamily="18" charset="0"/>
                        </a:rPr>
                        <a:t>Организация </a:t>
                      </a: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мониторинга эффективности противодействия коррупции</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hMerge="1">
                  <a:txBody>
                    <a:bodyPr/>
                    <a:lstStyle/>
                    <a:p>
                      <a:endParaRPr lang="ru-RU"/>
                    </a:p>
                  </a:txBody>
                  <a:tcPr/>
                </a:tc>
                <a:tc hMerge="1">
                  <a:txBody>
                    <a:bodyPr/>
                    <a:lstStyle/>
                    <a:p>
                      <a:endParaRPr lang="ru-RU"/>
                    </a:p>
                  </a:txBody>
                  <a:tcPr/>
                </a:tc>
              </a:tr>
              <a:tr h="279752">
                <a:tc>
                  <a:txBody>
                    <a:bodyPr/>
                    <a:lstStyle/>
                    <a:p>
                      <a:pPr algn="ctr">
                        <a:lnSpc>
                          <a:spcPct val="115000"/>
                        </a:lnSpc>
                        <a:spcAft>
                          <a:spcPts val="0"/>
                        </a:spcAft>
                      </a:pPr>
                      <a:r>
                        <a:rPr lang="ru-RU" sz="800" b="1">
                          <a:solidFill>
                            <a:schemeClr val="bg1"/>
                          </a:solidFill>
                          <a:effectLst/>
                          <a:latin typeface="Times New Roman" panose="02020603050405020304" pitchFamily="18" charset="0"/>
                          <a:ea typeface="Times New Roman"/>
                          <a:cs typeface="Times New Roman" panose="02020603050405020304" pitchFamily="18" charset="0"/>
                        </a:rPr>
                        <a:t> </a:t>
                      </a:r>
                      <a:endParaRPr lang="ru-RU" sz="800" b="1">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3</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indent="148590"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3</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Выполнены в полном объеме в установленные сроки</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198634">
                <a:tc>
                  <a:txBody>
                    <a:bodyPr/>
                    <a:lstStyle/>
                    <a:p>
                      <a:pPr algn="ctr">
                        <a:lnSpc>
                          <a:spcPct val="115000"/>
                        </a:lnSpc>
                        <a:spcAft>
                          <a:spcPts val="0"/>
                        </a:spcAft>
                      </a:pPr>
                      <a:r>
                        <a:rPr lang="ru-RU" sz="800" b="1">
                          <a:solidFill>
                            <a:schemeClr val="bg1"/>
                          </a:solidFill>
                          <a:effectLst/>
                          <a:latin typeface="Times New Roman" panose="02020603050405020304" pitchFamily="18" charset="0"/>
                          <a:ea typeface="Times New Roman"/>
                          <a:cs typeface="Times New Roman" panose="02020603050405020304" pitchFamily="18" charset="0"/>
                        </a:rPr>
                        <a:t>5.</a:t>
                      </a:r>
                      <a:endParaRPr lang="ru-RU" sz="800" b="1">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gridSpan="2">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 </a:t>
                      </a:r>
                      <a:r>
                        <a:rPr lang="ru-RU" sz="800" b="1" dirty="0" smtClean="0">
                          <a:solidFill>
                            <a:schemeClr val="bg1"/>
                          </a:solidFill>
                          <a:effectLst/>
                          <a:latin typeface="Times New Roman" panose="02020603050405020304" pitchFamily="18" charset="0"/>
                          <a:ea typeface="Times New Roman"/>
                          <a:cs typeface="Times New Roman" panose="02020603050405020304" pitchFamily="18" charset="0"/>
                        </a:rPr>
                        <a:t>Раздел 5. Совершенствование работы подразделений</a:t>
                      </a:r>
                      <a:r>
                        <a:rPr lang="ru-RU" sz="800" b="1" baseline="0" dirty="0" smtClean="0">
                          <a:solidFill>
                            <a:schemeClr val="bg1"/>
                          </a:solidFill>
                          <a:effectLst/>
                          <a:latin typeface="Times New Roman" panose="02020603050405020304" pitchFamily="18" charset="0"/>
                          <a:ea typeface="Times New Roman"/>
                          <a:cs typeface="Times New Roman" panose="02020603050405020304" pitchFamily="18" charset="0"/>
                        </a:rPr>
                        <a:t> кадровых служб по профилактике коррупционных и иных правонарушений</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hMerge="1">
                  <a:txBody>
                    <a:bodyPr/>
                    <a:lstStyle/>
                    <a:p>
                      <a:endParaRPr lang="ru-RU"/>
                    </a:p>
                  </a:txBody>
                  <a:tcPr/>
                </a:tc>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 </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279752">
                <a:tc>
                  <a:txBody>
                    <a:bodyPr/>
                    <a:lstStyle/>
                    <a:p>
                      <a:pPr>
                        <a:lnSpc>
                          <a:spcPct val="115000"/>
                        </a:lnSpc>
                        <a:spcAft>
                          <a:spcPts val="0"/>
                        </a:spcAft>
                      </a:pPr>
                      <a:r>
                        <a:rPr lang="ru-RU" sz="800" b="1">
                          <a:solidFill>
                            <a:schemeClr val="bg1"/>
                          </a:solidFill>
                          <a:effectLst/>
                          <a:latin typeface="Times New Roman" panose="02020603050405020304" pitchFamily="18" charset="0"/>
                          <a:ea typeface="Times New Roman"/>
                          <a:cs typeface="Times New Roman" panose="02020603050405020304" pitchFamily="18" charset="0"/>
                        </a:rPr>
                        <a:t> </a:t>
                      </a:r>
                      <a:endParaRPr lang="ru-RU" sz="800" b="1">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7</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indent="238760"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7</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Выполнены в полном объеме в установленные сроки</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179411">
                <a:tc>
                  <a:txBody>
                    <a:bodyPr/>
                    <a:lstStyle/>
                    <a:p>
                      <a:pPr algn="ctr">
                        <a:lnSpc>
                          <a:spcPct val="115000"/>
                        </a:lnSpc>
                        <a:spcAft>
                          <a:spcPts val="0"/>
                        </a:spcAft>
                      </a:pPr>
                      <a:r>
                        <a:rPr lang="ru-RU" sz="800" b="1">
                          <a:solidFill>
                            <a:schemeClr val="bg1"/>
                          </a:solidFill>
                          <a:effectLst/>
                          <a:latin typeface="Times New Roman" panose="02020603050405020304" pitchFamily="18" charset="0"/>
                          <a:ea typeface="Times New Roman"/>
                          <a:cs typeface="Times New Roman" panose="02020603050405020304" pitchFamily="18" charset="0"/>
                        </a:rPr>
                        <a:t>6.</a:t>
                      </a:r>
                      <a:endParaRPr lang="ru-RU" sz="800" b="1">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gridSpan="2">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Times New Roman"/>
                          <a:cs typeface="Times New Roman" panose="02020603050405020304" pitchFamily="18" charset="0"/>
                        </a:rPr>
                        <a:t>Раздел 6 . Противодействие коррупции в сфере управления и распоряжения муниципальной собственностью</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hMerge="1">
                  <a:txBody>
                    <a:bodyPr/>
                    <a:lstStyle/>
                    <a:p>
                      <a:endParaRPr lang="ru-RU"/>
                    </a:p>
                  </a:txBody>
                  <a:tcPr/>
                </a:tc>
                <a:tc>
                  <a:txBody>
                    <a:bodyPr/>
                    <a:lstStyle/>
                    <a:p>
                      <a:pP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 </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279752">
                <a:tc>
                  <a:txBody>
                    <a:bodyPr/>
                    <a:lstStyle/>
                    <a:p>
                      <a:pPr>
                        <a:lnSpc>
                          <a:spcPct val="115000"/>
                        </a:lnSpc>
                        <a:spcAft>
                          <a:spcPts val="0"/>
                        </a:spcAft>
                      </a:pPr>
                      <a:r>
                        <a:rPr lang="ru-RU" sz="800" b="1">
                          <a:solidFill>
                            <a:schemeClr val="bg1"/>
                          </a:solidFill>
                          <a:effectLst/>
                          <a:latin typeface="Times New Roman" panose="02020603050405020304" pitchFamily="18" charset="0"/>
                          <a:ea typeface="Times New Roman"/>
                          <a:cs typeface="Times New Roman" panose="02020603050405020304" pitchFamily="18" charset="0"/>
                        </a:rPr>
                        <a:t> </a:t>
                      </a:r>
                      <a:endParaRPr lang="ru-RU" sz="800" b="1">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4</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indent="148590"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4</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Выполнены в полном объеме в установленные сроки</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172534">
                <a:tc>
                  <a:txBody>
                    <a:bodyPr/>
                    <a:lstStyle/>
                    <a:p>
                      <a:pPr algn="ctr">
                        <a:lnSpc>
                          <a:spcPct val="115000"/>
                        </a:lnSpc>
                        <a:spcAft>
                          <a:spcPts val="0"/>
                        </a:spcAft>
                      </a:pPr>
                      <a:r>
                        <a:rPr lang="ru-RU" sz="800" b="1">
                          <a:solidFill>
                            <a:schemeClr val="bg1"/>
                          </a:solidFill>
                          <a:effectLst/>
                          <a:latin typeface="Times New Roman" panose="02020603050405020304" pitchFamily="18" charset="0"/>
                          <a:ea typeface="Times New Roman"/>
                          <a:cs typeface="Times New Roman" panose="02020603050405020304" pitchFamily="18" charset="0"/>
                        </a:rPr>
                        <a:t>7.</a:t>
                      </a:r>
                      <a:endParaRPr lang="ru-RU" sz="800" b="1">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gridSpan="2">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Times New Roman"/>
                          <a:cs typeface="Times New Roman" panose="02020603050405020304" pitchFamily="18" charset="0"/>
                        </a:rPr>
                        <a:t>Раздел</a:t>
                      </a:r>
                      <a:r>
                        <a:rPr lang="ru-RU" sz="800" b="1" baseline="0" dirty="0" smtClean="0">
                          <a:solidFill>
                            <a:schemeClr val="bg1"/>
                          </a:solidFill>
                          <a:effectLst/>
                          <a:latin typeface="Times New Roman" panose="02020603050405020304" pitchFamily="18" charset="0"/>
                          <a:ea typeface="Times New Roman"/>
                          <a:cs typeface="Times New Roman" panose="02020603050405020304" pitchFamily="18" charset="0"/>
                        </a:rPr>
                        <a:t> 7. Противодействие коррупции в бюджетной сфере</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hMerge="1">
                  <a:txBody>
                    <a:bodyPr/>
                    <a:lstStyle/>
                    <a:p>
                      <a:endParaRPr lang="ru-RU"/>
                    </a:p>
                  </a:txBody>
                  <a:tcPr/>
                </a:tc>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 </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279752">
                <a:tc>
                  <a:txBody>
                    <a:bodyPr/>
                    <a:lstStyle/>
                    <a:p>
                      <a:pPr algn="ctr">
                        <a:lnSpc>
                          <a:spcPct val="115000"/>
                        </a:lnSpc>
                        <a:spcAft>
                          <a:spcPts val="0"/>
                        </a:spcAft>
                      </a:pPr>
                      <a:r>
                        <a:rPr lang="ru-RU" sz="800" b="1">
                          <a:solidFill>
                            <a:schemeClr val="bg1"/>
                          </a:solidFill>
                          <a:effectLst/>
                          <a:latin typeface="Times New Roman" panose="02020603050405020304" pitchFamily="18" charset="0"/>
                          <a:ea typeface="Times New Roman"/>
                          <a:cs typeface="Times New Roman" panose="02020603050405020304" pitchFamily="18" charset="0"/>
                        </a:rPr>
                        <a:t> </a:t>
                      </a:r>
                      <a:endParaRPr lang="ru-RU" sz="800" b="1">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Calibri"/>
                          <a:cs typeface="Times New Roman" panose="02020603050405020304" pitchFamily="18" charset="0"/>
                        </a:rPr>
                        <a:t>6</a:t>
                      </a: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indent="148590" algn="ctr">
                        <a:lnSpc>
                          <a:spcPct val="115000"/>
                        </a:lnSpc>
                        <a:spcAft>
                          <a:spcPts val="0"/>
                        </a:spcAft>
                      </a:pPr>
                      <a:r>
                        <a:rPr lang="ru-RU" sz="800" b="1" dirty="0">
                          <a:solidFill>
                            <a:schemeClr val="bg1"/>
                          </a:solidFill>
                          <a:effectLst/>
                          <a:latin typeface="Times New Roman" panose="02020603050405020304" pitchFamily="18" charset="0"/>
                          <a:ea typeface="Calibri"/>
                          <a:cs typeface="Times New Roman" panose="02020603050405020304" pitchFamily="18" charset="0"/>
                        </a:rPr>
                        <a:t>6</a:t>
                      </a: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Выполнены в полном объеме в установленные сроки</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419628">
                <a:tc>
                  <a:txBody>
                    <a:bodyPr/>
                    <a:lstStyle/>
                    <a:p>
                      <a:pPr algn="ctr">
                        <a:lnSpc>
                          <a:spcPct val="115000"/>
                        </a:lnSpc>
                        <a:spcAft>
                          <a:spcPts val="0"/>
                        </a:spcAft>
                      </a:pPr>
                      <a:r>
                        <a:rPr lang="ru-RU" sz="800" b="1">
                          <a:solidFill>
                            <a:schemeClr val="bg1"/>
                          </a:solidFill>
                          <a:effectLst/>
                          <a:latin typeface="Times New Roman" panose="02020603050405020304" pitchFamily="18" charset="0"/>
                          <a:ea typeface="Times New Roman"/>
                          <a:cs typeface="Times New Roman" panose="02020603050405020304" pitchFamily="18" charset="0"/>
                        </a:rPr>
                        <a:t>8.</a:t>
                      </a:r>
                      <a:endParaRPr lang="ru-RU" sz="800" b="1">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gridSpan="2">
                  <a:txBody>
                    <a:bodyPr/>
                    <a:lstStyle/>
                    <a:p>
                      <a:pPr algn="just">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 </a:t>
                      </a:r>
                      <a:r>
                        <a:rPr lang="ru-RU" sz="800" b="1" dirty="0" smtClean="0">
                          <a:solidFill>
                            <a:schemeClr val="bg1"/>
                          </a:solidFill>
                          <a:effectLst/>
                          <a:latin typeface="Times New Roman" panose="02020603050405020304" pitchFamily="18" charset="0"/>
                          <a:ea typeface="Times New Roman"/>
                          <a:cs typeface="Times New Roman" panose="02020603050405020304" pitchFamily="18" charset="0"/>
                        </a:rPr>
                        <a:t>Раздел 8. Обеспечение открытости деятельности органов местного самоуправления, обеспечение права граждан на доступ информации о деятельности органов местного самоуправления в сфере противодействия</a:t>
                      </a:r>
                      <a:r>
                        <a:rPr lang="ru-RU" sz="800" b="1" baseline="0" dirty="0" smtClean="0">
                          <a:solidFill>
                            <a:schemeClr val="bg1"/>
                          </a:solidFill>
                          <a:effectLst/>
                          <a:latin typeface="Times New Roman" panose="02020603050405020304" pitchFamily="18" charset="0"/>
                          <a:ea typeface="Times New Roman"/>
                          <a:cs typeface="Times New Roman" panose="02020603050405020304" pitchFamily="18" charset="0"/>
                        </a:rPr>
                        <a:t> коррупции. Антикоррупционное просвещение. Участие институтов гражданского общества в противодействии коррупции.</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hMerge="1">
                  <a:txBody>
                    <a:bodyPr/>
                    <a:lstStyle/>
                    <a:p>
                      <a:endParaRPr lang="ru-RU"/>
                    </a:p>
                  </a:txBody>
                  <a:tcPr/>
                </a:tc>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 </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279752">
                <a:tc>
                  <a:txBody>
                    <a:bodyPr/>
                    <a:lstStyle/>
                    <a:p>
                      <a:pPr>
                        <a:lnSpc>
                          <a:spcPct val="115000"/>
                        </a:lnSpc>
                        <a:spcAft>
                          <a:spcPts val="0"/>
                        </a:spcAft>
                      </a:pPr>
                      <a:r>
                        <a:rPr lang="ru-RU" sz="800" b="1">
                          <a:solidFill>
                            <a:schemeClr val="bg1"/>
                          </a:solidFill>
                          <a:effectLst/>
                          <a:latin typeface="Times New Roman" panose="02020603050405020304" pitchFamily="18" charset="0"/>
                          <a:ea typeface="Times New Roman"/>
                          <a:cs typeface="Times New Roman" panose="02020603050405020304" pitchFamily="18" charset="0"/>
                        </a:rPr>
                        <a:t> </a:t>
                      </a:r>
                      <a:endParaRPr lang="ru-RU" sz="800" b="1">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12</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   </a:t>
                      </a:r>
                      <a:r>
                        <a:rPr lang="ru-RU" sz="800" b="1" dirty="0" smtClean="0">
                          <a:solidFill>
                            <a:schemeClr val="bg1"/>
                          </a:solidFill>
                          <a:effectLst/>
                          <a:latin typeface="Times New Roman" panose="02020603050405020304" pitchFamily="18" charset="0"/>
                          <a:ea typeface="Times New Roman"/>
                          <a:cs typeface="Times New Roman" panose="02020603050405020304" pitchFamily="18" charset="0"/>
                        </a:rPr>
                        <a:t>12</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Выполнены в полном объеме в установленные сроки</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177499">
                <a:tc>
                  <a:txBody>
                    <a:bodyPr/>
                    <a:lstStyle/>
                    <a:p>
                      <a:pPr algn="ctr">
                        <a:lnSpc>
                          <a:spcPct val="115000"/>
                        </a:lnSpc>
                        <a:spcAft>
                          <a:spcPts val="0"/>
                        </a:spcAft>
                      </a:pPr>
                      <a:r>
                        <a:rPr lang="ru-RU" sz="800" b="1">
                          <a:solidFill>
                            <a:schemeClr val="bg1"/>
                          </a:solidFill>
                          <a:effectLst/>
                          <a:latin typeface="Times New Roman" panose="02020603050405020304" pitchFamily="18" charset="0"/>
                          <a:ea typeface="Times New Roman"/>
                          <a:cs typeface="Times New Roman" panose="02020603050405020304" pitchFamily="18" charset="0"/>
                        </a:rPr>
                        <a:t>9.</a:t>
                      </a:r>
                      <a:endParaRPr lang="ru-RU" sz="800" b="1">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gridSpan="2">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 </a:t>
                      </a:r>
                      <a:r>
                        <a:rPr lang="ru-RU" sz="800" b="1" dirty="0" smtClean="0">
                          <a:solidFill>
                            <a:schemeClr val="bg1"/>
                          </a:solidFill>
                          <a:effectLst/>
                          <a:latin typeface="Times New Roman" panose="02020603050405020304" pitchFamily="18" charset="0"/>
                          <a:ea typeface="Times New Roman"/>
                          <a:cs typeface="Times New Roman" panose="02020603050405020304" pitchFamily="18" charset="0"/>
                        </a:rPr>
                        <a:t>Раздел 9. Организационное обеспечение деятельности по противодействию коррупции</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hMerge="1">
                  <a:txBody>
                    <a:bodyPr/>
                    <a:lstStyle/>
                    <a:p>
                      <a:endParaRPr lang="ru-RU"/>
                    </a:p>
                  </a:txBody>
                  <a:tcPr/>
                </a:tc>
                <a:tc>
                  <a:txBody>
                    <a:bodyPr/>
                    <a:lstStyle/>
                    <a:p>
                      <a:pP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 </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279752">
                <a:tc>
                  <a:txBody>
                    <a:bodyPr/>
                    <a:lstStyle/>
                    <a:p>
                      <a:pPr>
                        <a:lnSpc>
                          <a:spcPct val="115000"/>
                        </a:lnSpc>
                        <a:spcAft>
                          <a:spcPts val="0"/>
                        </a:spcAft>
                      </a:pPr>
                      <a:r>
                        <a:rPr lang="ru-RU" sz="800" b="1">
                          <a:solidFill>
                            <a:schemeClr val="bg1"/>
                          </a:solidFill>
                          <a:effectLst/>
                          <a:latin typeface="Times New Roman" panose="02020603050405020304" pitchFamily="18" charset="0"/>
                          <a:ea typeface="Times New Roman"/>
                          <a:cs typeface="Times New Roman" panose="02020603050405020304" pitchFamily="18" charset="0"/>
                        </a:rPr>
                        <a:t> </a:t>
                      </a:r>
                      <a:endParaRPr lang="ru-RU" sz="800" b="1">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3</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indent="238760"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3</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a:solidFill>
                            <a:schemeClr val="bg1"/>
                          </a:solidFill>
                          <a:effectLst/>
                          <a:latin typeface="Times New Roman" panose="02020603050405020304" pitchFamily="18" charset="0"/>
                          <a:ea typeface="Times New Roman"/>
                          <a:cs typeface="Times New Roman" panose="02020603050405020304" pitchFamily="18" charset="0"/>
                        </a:rPr>
                        <a:t>Выполнены в полном объеме в установленные сроки</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419628">
                <a:tc>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10.</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gridSpan="2">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Раздел 10. Исполнение мероприятий Национального плана противодействия коррупции на 2021-2024 годы, утвержденного Указом Президента Российской Федерации от 16 августа 2021 года № 478 «О национальном плане противодействия коррупции на 2021-2024 годы»</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hMerge="1">
                  <a:txBody>
                    <a:bodyPr/>
                    <a:lstStyle/>
                    <a:p>
                      <a:pPr indent="238760" algn="ctr">
                        <a:lnSpc>
                          <a:spcPct val="115000"/>
                        </a:lnSpc>
                        <a:spcAft>
                          <a:spcPts val="0"/>
                        </a:spcAft>
                      </a:pPr>
                      <a:endParaRPr lang="ru-RU" sz="9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279752">
                <a:tc>
                  <a:txBody>
                    <a:bodyPr/>
                    <a:lstStyle/>
                    <a:p>
                      <a:pPr>
                        <a:lnSpc>
                          <a:spcPct val="115000"/>
                        </a:lnSpc>
                        <a:spcAft>
                          <a:spcPts val="0"/>
                        </a:spcAft>
                      </a:pP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8</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indent="238760"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8</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Выполнены в полном объеме, в установленные сроки</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317962">
                <a:tc>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11.</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gridSpan="3">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Раздел</a:t>
                      </a:r>
                      <a:r>
                        <a:rPr lang="ru-RU" sz="800" b="1" baseline="0" dirty="0" smtClean="0">
                          <a:solidFill>
                            <a:schemeClr val="bg1"/>
                          </a:solidFill>
                          <a:effectLst/>
                          <a:latin typeface="Times New Roman" panose="02020603050405020304" pitchFamily="18" charset="0"/>
                          <a:ea typeface="Calibri"/>
                          <a:cs typeface="Times New Roman" panose="02020603050405020304" pitchFamily="18" charset="0"/>
                        </a:rPr>
                        <a:t> 11.Организация взаимодействия органов местного самоуправления и предпринимательского сообщества по вопросам противодействия коррупции</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hMerge="1">
                  <a:txBody>
                    <a:bodyPr/>
                    <a:lstStyle/>
                    <a:p>
                      <a:pPr indent="238760" algn="ctr">
                        <a:lnSpc>
                          <a:spcPct val="115000"/>
                        </a:lnSpc>
                        <a:spcAft>
                          <a:spcPts val="0"/>
                        </a:spcAft>
                      </a:pP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hMerge="1">
                  <a:txBody>
                    <a:bodyPr/>
                    <a:lstStyle/>
                    <a:p>
                      <a:pPr algn="ctr">
                        <a:lnSpc>
                          <a:spcPct val="115000"/>
                        </a:lnSpc>
                        <a:spcAft>
                          <a:spcPts val="0"/>
                        </a:spcAft>
                      </a:pP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r h="419628">
                <a:tc>
                  <a:txBody>
                    <a:bodyPr/>
                    <a:lstStyle/>
                    <a:p>
                      <a:pPr>
                        <a:lnSpc>
                          <a:spcPct val="115000"/>
                        </a:lnSpc>
                        <a:spcAft>
                          <a:spcPts val="0"/>
                        </a:spcAft>
                      </a:pP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4</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indent="238760" algn="ctr">
                        <a:lnSpc>
                          <a:spcPct val="115000"/>
                        </a:lnSpc>
                        <a:spcAft>
                          <a:spcPts val="0"/>
                        </a:spcAft>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4</a:t>
                      </a: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a:txBody>
                    <a:bodyPr/>
                    <a:lstStyle/>
                    <a:p>
                      <a:pPr marL="0" marR="0" indent="0" algn="ctr" defTabSz="457200" rtl="0" eaLnBrk="1" fontAlgn="auto" latinLnBrk="0" hangingPunct="1">
                        <a:lnSpc>
                          <a:spcPct val="115000"/>
                        </a:lnSpc>
                        <a:spcBef>
                          <a:spcPts val="0"/>
                        </a:spcBef>
                        <a:spcAft>
                          <a:spcPts val="0"/>
                        </a:spcAft>
                        <a:buClrTx/>
                        <a:buSzTx/>
                        <a:buFontTx/>
                        <a:buNone/>
                        <a:tabLst/>
                        <a:defRPr/>
                      </a:pPr>
                      <a:r>
                        <a:rPr lang="ru-RU" sz="800" b="1" dirty="0" smtClean="0">
                          <a:solidFill>
                            <a:schemeClr val="bg1"/>
                          </a:solidFill>
                          <a:effectLst/>
                          <a:latin typeface="Times New Roman" panose="02020603050405020304" pitchFamily="18" charset="0"/>
                          <a:ea typeface="Calibri"/>
                          <a:cs typeface="Times New Roman" panose="02020603050405020304" pitchFamily="18" charset="0"/>
                        </a:rPr>
                        <a:t>Выполнены в полном объеме, в установленные сроки</a:t>
                      </a:r>
                    </a:p>
                    <a:p>
                      <a:pPr algn="ctr">
                        <a:lnSpc>
                          <a:spcPct val="115000"/>
                        </a:lnSpc>
                        <a:spcAft>
                          <a:spcPts val="0"/>
                        </a:spcAft>
                      </a:pPr>
                      <a:endParaRPr lang="ru-RU" sz="800" b="1" dirty="0">
                        <a:solidFill>
                          <a:schemeClr val="bg1"/>
                        </a:solidFill>
                        <a:effectLst/>
                        <a:latin typeface="Times New Roman" panose="02020603050405020304" pitchFamily="18" charset="0"/>
                        <a:ea typeface="Calibri"/>
                        <a:cs typeface="Times New Roman" panose="02020603050405020304" pitchFamily="18" charset="0"/>
                      </a:endParaRPr>
                    </a:p>
                  </a:txBody>
                  <a:tcPr marL="58181" marR="581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r>
            </a:tbl>
          </a:graphicData>
        </a:graphic>
      </p:graphicFrame>
      <p:sp>
        <p:nvSpPr>
          <p:cNvPr id="7" name="Прямоугольник 6"/>
          <p:cNvSpPr/>
          <p:nvPr/>
        </p:nvSpPr>
        <p:spPr>
          <a:xfrm>
            <a:off x="179512" y="32128"/>
            <a:ext cx="8928992" cy="553998"/>
          </a:xfrm>
          <a:prstGeom prst="rect">
            <a:avLst/>
          </a:prstGeom>
          <a:solidFill>
            <a:schemeClr val="tx1"/>
          </a:solidFill>
        </p:spPr>
        <p:txBody>
          <a:bodyPr wrap="square">
            <a:spAutoFit/>
          </a:bodyPr>
          <a:lstStyle/>
          <a:p>
            <a:pPr algn="ctr"/>
            <a:r>
              <a:rPr lang="ru-RU" sz="1000" b="1" dirty="0" smtClean="0">
                <a:solidFill>
                  <a:srgbClr val="002060"/>
                </a:solidFill>
                <a:latin typeface="Times New Roman" panose="02020603050405020304" pitchFamily="18" charset="0"/>
                <a:cs typeface="Times New Roman" panose="02020603050405020304" pitchFamily="18" charset="0"/>
              </a:rPr>
              <a:t>ОТЧЕТ                                                                          </a:t>
            </a:r>
          </a:p>
          <a:p>
            <a:pPr algn="ctr"/>
            <a:r>
              <a:rPr lang="ru-RU" sz="1000" b="1" dirty="0" smtClean="0">
                <a:solidFill>
                  <a:srgbClr val="002060"/>
                </a:solidFill>
                <a:latin typeface="Times New Roman" panose="02020603050405020304" pitchFamily="18" charset="0"/>
                <a:cs typeface="Times New Roman" panose="02020603050405020304" pitchFamily="18" charset="0"/>
              </a:rPr>
              <a:t>о выполнении плана </a:t>
            </a:r>
            <a:r>
              <a:rPr lang="ru-RU" sz="1000" b="1" dirty="0">
                <a:solidFill>
                  <a:srgbClr val="002060"/>
                </a:solidFill>
                <a:latin typeface="Times New Roman" panose="02020603050405020304" pitchFamily="18" charset="0"/>
                <a:cs typeface="Times New Roman" panose="02020603050405020304" pitchFamily="18" charset="0"/>
              </a:rPr>
              <a:t>мероприятий по противодействию коррупции</a:t>
            </a:r>
            <a:br>
              <a:rPr lang="ru-RU" sz="1000" b="1" dirty="0">
                <a:solidFill>
                  <a:srgbClr val="002060"/>
                </a:solidFill>
                <a:latin typeface="Times New Roman" panose="02020603050405020304" pitchFamily="18" charset="0"/>
                <a:cs typeface="Times New Roman" panose="02020603050405020304" pitchFamily="18" charset="0"/>
              </a:rPr>
            </a:br>
            <a:r>
              <a:rPr lang="ru-RU" sz="1000" b="1" dirty="0">
                <a:solidFill>
                  <a:srgbClr val="002060"/>
                </a:solidFill>
                <a:latin typeface="Times New Roman" panose="02020603050405020304" pitchFamily="18" charset="0"/>
                <a:cs typeface="Times New Roman" panose="02020603050405020304" pitchFamily="18" charset="0"/>
              </a:rPr>
              <a:t> в </a:t>
            </a:r>
            <a:r>
              <a:rPr lang="ru-RU" sz="1000" b="1" dirty="0" smtClean="0">
                <a:solidFill>
                  <a:srgbClr val="002060"/>
                </a:solidFill>
                <a:latin typeface="Times New Roman" panose="02020603050405020304" pitchFamily="18" charset="0"/>
                <a:cs typeface="Times New Roman" panose="02020603050405020304" pitchFamily="18" charset="0"/>
              </a:rPr>
              <a:t>Верхнесалдинском городском округе </a:t>
            </a:r>
            <a:r>
              <a:rPr lang="ru-RU" sz="1000" b="1" dirty="0">
                <a:solidFill>
                  <a:srgbClr val="002060"/>
                </a:solidFill>
                <a:latin typeface="Times New Roman" panose="02020603050405020304" pitchFamily="18" charset="0"/>
                <a:cs typeface="Times New Roman" panose="02020603050405020304" pitchFamily="18" charset="0"/>
              </a:rPr>
              <a:t>на </a:t>
            </a:r>
            <a:r>
              <a:rPr lang="ru-RU" sz="1000" b="1" dirty="0" smtClean="0">
                <a:solidFill>
                  <a:srgbClr val="002060"/>
                </a:solidFill>
                <a:latin typeface="Times New Roman" panose="02020603050405020304" pitchFamily="18" charset="0"/>
                <a:cs typeface="Times New Roman" panose="02020603050405020304" pitchFamily="18" charset="0"/>
              </a:rPr>
              <a:t>2021-2024 </a:t>
            </a:r>
            <a:r>
              <a:rPr lang="ru-RU" sz="1000" b="1" dirty="0">
                <a:solidFill>
                  <a:srgbClr val="002060"/>
                </a:solidFill>
                <a:latin typeface="Times New Roman" panose="02020603050405020304" pitchFamily="18" charset="0"/>
                <a:cs typeface="Times New Roman" panose="02020603050405020304" pitchFamily="18" charset="0"/>
              </a:rPr>
              <a:t>годы </a:t>
            </a:r>
            <a:r>
              <a:rPr lang="ru-RU" sz="1000" b="1" dirty="0" smtClean="0">
                <a:solidFill>
                  <a:srgbClr val="002060"/>
                </a:solidFill>
                <a:latin typeface="Times New Roman" panose="02020603050405020304" pitchFamily="18" charset="0"/>
                <a:cs typeface="Times New Roman" panose="02020603050405020304" pitchFamily="18" charset="0"/>
              </a:rPr>
              <a:t>в 2024 году</a:t>
            </a:r>
            <a:endParaRPr lang="ru-RU" sz="1000" dirty="0"/>
          </a:p>
        </p:txBody>
      </p:sp>
    </p:spTree>
    <p:extLst>
      <p:ext uri="{BB962C8B-B14F-4D97-AF65-F5344CB8AC3E}">
        <p14:creationId xmlns:p14="http://schemas.microsoft.com/office/powerpoint/2010/main" val="247105393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Прямоугольник 1"/>
          <p:cNvSpPr/>
          <p:nvPr/>
        </p:nvSpPr>
        <p:spPr>
          <a:xfrm>
            <a:off x="323528" y="5301208"/>
            <a:ext cx="8496944" cy="1047979"/>
          </a:xfrm>
          <a:prstGeom prst="rect">
            <a:avLst/>
          </a:prstGeom>
          <a:solidFill>
            <a:schemeClr val="tx1"/>
          </a:solidFill>
        </p:spPr>
        <p:txBody>
          <a:bodyPr wrap="square">
            <a:spAutoFit/>
          </a:bodyPr>
          <a:lstStyle/>
          <a:p>
            <a:pPr algn="just">
              <a:lnSpc>
                <a:spcPct val="115000"/>
              </a:lnSpc>
              <a:spcAft>
                <a:spcPts val="0"/>
              </a:spcAft>
            </a:pPr>
            <a:r>
              <a:rPr lang="ru-RU" dirty="0">
                <a:solidFill>
                  <a:srgbClr val="000000"/>
                </a:solidFill>
                <a:latin typeface="Liberation Serif"/>
                <a:ea typeface="Times New Roman"/>
                <a:cs typeface="Times New Roman"/>
              </a:rPr>
              <a:t>Вывод: Из </a:t>
            </a:r>
            <a:r>
              <a:rPr lang="ru-RU" dirty="0" smtClean="0">
                <a:solidFill>
                  <a:srgbClr val="000000"/>
                </a:solidFill>
                <a:latin typeface="Liberation Serif"/>
                <a:ea typeface="Times New Roman"/>
                <a:cs typeface="Times New Roman"/>
              </a:rPr>
              <a:t>65 мероприятий </a:t>
            </a:r>
            <a:r>
              <a:rPr lang="ru-RU" dirty="0">
                <a:solidFill>
                  <a:srgbClr val="000000"/>
                </a:solidFill>
                <a:latin typeface="Liberation Serif"/>
                <a:ea typeface="Times New Roman"/>
                <a:cs typeface="Times New Roman"/>
              </a:rPr>
              <a:t>Плана, запланированных к выполнению </a:t>
            </a:r>
            <a:r>
              <a:rPr lang="ru-RU" dirty="0" smtClean="0">
                <a:solidFill>
                  <a:srgbClr val="000000"/>
                </a:solidFill>
                <a:latin typeface="Liberation Serif"/>
                <a:ea typeface="Times New Roman"/>
                <a:cs typeface="Times New Roman"/>
              </a:rPr>
              <a:t>в 2024 году, </a:t>
            </a:r>
            <a:r>
              <a:rPr lang="ru-RU" dirty="0">
                <a:solidFill>
                  <a:srgbClr val="000000"/>
                </a:solidFill>
                <a:latin typeface="Liberation Serif"/>
                <a:ea typeface="Times New Roman"/>
                <a:cs typeface="Times New Roman"/>
              </a:rPr>
              <a:t>выполнено </a:t>
            </a:r>
            <a:r>
              <a:rPr lang="ru-RU" dirty="0" smtClean="0">
                <a:solidFill>
                  <a:schemeClr val="bg1"/>
                </a:solidFill>
                <a:latin typeface="Liberation Serif"/>
                <a:ea typeface="Times New Roman"/>
                <a:cs typeface="Times New Roman"/>
              </a:rPr>
              <a:t>65</a:t>
            </a:r>
            <a:r>
              <a:rPr lang="ru-RU" dirty="0" smtClean="0">
                <a:solidFill>
                  <a:srgbClr val="000000"/>
                </a:solidFill>
                <a:latin typeface="Liberation Serif"/>
                <a:ea typeface="Times New Roman"/>
                <a:cs typeface="Times New Roman"/>
              </a:rPr>
              <a:t> мероприятие, </a:t>
            </a:r>
            <a:r>
              <a:rPr lang="ru-RU" dirty="0">
                <a:solidFill>
                  <a:srgbClr val="000000"/>
                </a:solidFill>
                <a:latin typeface="Liberation Serif"/>
                <a:ea typeface="Times New Roman"/>
                <a:cs typeface="Times New Roman"/>
              </a:rPr>
              <a:t>из них выполнено в полном объеме в установленные сроки – </a:t>
            </a:r>
            <a:r>
              <a:rPr lang="ru-RU" dirty="0" smtClean="0">
                <a:solidFill>
                  <a:srgbClr val="000000"/>
                </a:solidFill>
                <a:latin typeface="Liberation Serif"/>
                <a:ea typeface="Times New Roman"/>
                <a:cs typeface="Times New Roman"/>
              </a:rPr>
              <a:t>65 мероприятие (100 </a:t>
            </a:r>
            <a:r>
              <a:rPr lang="en-US" dirty="0" smtClean="0">
                <a:solidFill>
                  <a:srgbClr val="000000"/>
                </a:solidFill>
                <a:latin typeface="Liberation Serif"/>
                <a:ea typeface="Times New Roman"/>
                <a:cs typeface="Times New Roman"/>
              </a:rPr>
              <a:t>%</a:t>
            </a:r>
            <a:r>
              <a:rPr lang="ru-RU" dirty="0" smtClean="0">
                <a:solidFill>
                  <a:srgbClr val="000000"/>
                </a:solidFill>
                <a:latin typeface="Liberation Serif"/>
                <a:ea typeface="Times New Roman"/>
                <a:cs typeface="Times New Roman"/>
              </a:rPr>
              <a:t>).</a:t>
            </a:r>
            <a:endParaRPr lang="ru-RU" sz="1600" dirty="0">
              <a:ea typeface="Calibri"/>
              <a:cs typeface="Times New Roman"/>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79712" y="188640"/>
            <a:ext cx="6164148" cy="735360"/>
          </a:xfrm>
          <a:prstGeom prst="rect">
            <a:avLst/>
          </a:prstGeom>
          <a:ln/>
        </p:spPr>
        <p:style>
          <a:lnRef idx="0">
            <a:schemeClr val="accent2"/>
          </a:lnRef>
          <a:fillRef idx="3">
            <a:schemeClr val="accent2"/>
          </a:fillRef>
          <a:effectRef idx="3">
            <a:schemeClr val="accent2"/>
          </a:effectRef>
          <a:fontRef idx="minor">
            <a:schemeClr val="lt1"/>
          </a:fontRef>
        </p:style>
      </p:pic>
      <p:graphicFrame>
        <p:nvGraphicFramePr>
          <p:cNvPr id="4" name="Диаграмма 3"/>
          <p:cNvGraphicFramePr>
            <a:graphicFrameLocks/>
          </p:cNvGraphicFramePr>
          <p:nvPr>
            <p:extLst>
              <p:ext uri="{D42A27DB-BD31-4B8C-83A1-F6EECF244321}">
                <p14:modId xmlns:p14="http://schemas.microsoft.com/office/powerpoint/2010/main" val="2911464825"/>
              </p:ext>
            </p:extLst>
          </p:nvPr>
        </p:nvGraphicFramePr>
        <p:xfrm>
          <a:off x="683568" y="1035054"/>
          <a:ext cx="7920000" cy="3960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898554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963488"/>
            <a:ext cx="7704856" cy="7821488"/>
          </a:xfrm>
        </p:spPr>
        <p:txBody>
          <a:bodyPr>
            <a:normAutofit/>
          </a:bodyPr>
          <a:lstStyle/>
          <a:p>
            <a:pPr algn="ctr"/>
            <a:r>
              <a:rPr lang="ru-RU" sz="2700" dirty="0" smtClean="0">
                <a:solidFill>
                  <a:srgbClr val="FF0000"/>
                </a:solidFill>
              </a:rPr>
              <a:t/>
            </a:r>
            <a:br>
              <a:rPr lang="ru-RU" sz="2700" dirty="0" smtClean="0">
                <a:solidFill>
                  <a:srgbClr val="FF0000"/>
                </a:solidFill>
              </a:rPr>
            </a:br>
            <a:r>
              <a:rPr lang="ru-RU" sz="2700" dirty="0">
                <a:solidFill>
                  <a:srgbClr val="FF0000"/>
                </a:solidFill>
              </a:rPr>
              <a:t/>
            </a:r>
            <a:br>
              <a:rPr lang="ru-RU" sz="2700" dirty="0">
                <a:solidFill>
                  <a:srgbClr val="FF0000"/>
                </a:solidFill>
              </a:rPr>
            </a:br>
            <a:r>
              <a:rPr lang="ru-RU" sz="2700" dirty="0" smtClean="0">
                <a:solidFill>
                  <a:srgbClr val="FF0000"/>
                </a:solidFill>
              </a:rPr>
              <a:t/>
            </a:r>
            <a:br>
              <a:rPr lang="ru-RU" sz="2700" dirty="0" smtClean="0">
                <a:solidFill>
                  <a:srgbClr val="FF0000"/>
                </a:solidFill>
              </a:rPr>
            </a:br>
            <a:r>
              <a:rPr lang="ru-RU" sz="1300" b="1" i="1" dirty="0" smtClean="0"/>
              <a:t>Деятельность комиссии по служебному поведению и урегулированию    конфликта интересов  ВЕРХНЕСАЛДИНСКОГО городского округа</a:t>
            </a:r>
            <a:r>
              <a:rPr lang="ru-RU" sz="1300" i="1" dirty="0" smtClean="0"/>
              <a:t/>
            </a:r>
            <a:br>
              <a:rPr lang="ru-RU" sz="1300" i="1" dirty="0" smtClean="0"/>
            </a:br>
            <a:r>
              <a:rPr lang="ru-RU" sz="1300" i="1" dirty="0" smtClean="0">
                <a:solidFill>
                  <a:srgbClr val="C00000"/>
                </a:solidFill>
              </a:rPr>
              <a:t/>
            </a:r>
            <a:br>
              <a:rPr lang="ru-RU" sz="1300" i="1" dirty="0" smtClean="0">
                <a:solidFill>
                  <a:srgbClr val="C00000"/>
                </a:solidFill>
              </a:rPr>
            </a:br>
            <a:r>
              <a:rPr lang="ru-RU" sz="1200" b="1" dirty="0" smtClean="0">
                <a:solidFill>
                  <a:schemeClr val="bg1"/>
                </a:solidFill>
              </a:rPr>
              <a:t>Количество имеющихся комиссий по соблюдению требований к служебному поведению и урегулированию конфликта интересов:</a:t>
            </a:r>
            <a:br>
              <a:rPr lang="ru-RU" sz="1200" b="1" dirty="0" smtClean="0">
                <a:solidFill>
                  <a:schemeClr val="bg1"/>
                </a:solidFill>
              </a:rPr>
            </a:br>
            <a:r>
              <a:rPr lang="ru-RU" sz="1200" b="1" dirty="0" smtClean="0">
                <a:solidFill>
                  <a:schemeClr val="bg1"/>
                </a:solidFill>
                <a:latin typeface="+mn-lt"/>
              </a:rPr>
              <a:t>в 2021 году – 4 комиссии</a:t>
            </a:r>
            <a:br>
              <a:rPr lang="ru-RU" sz="1200" b="1" dirty="0" smtClean="0">
                <a:solidFill>
                  <a:schemeClr val="bg1"/>
                </a:solidFill>
                <a:latin typeface="+mn-lt"/>
              </a:rPr>
            </a:br>
            <a:r>
              <a:rPr lang="ru-RU" sz="1200" b="1" dirty="0" smtClean="0">
                <a:solidFill>
                  <a:schemeClr val="bg1"/>
                </a:solidFill>
                <a:latin typeface="+mn-lt"/>
              </a:rPr>
              <a:t>в 2022 году – 5 комиссий</a:t>
            </a:r>
            <a:br>
              <a:rPr lang="ru-RU" sz="1200" b="1" dirty="0" smtClean="0">
                <a:solidFill>
                  <a:schemeClr val="bg1"/>
                </a:solidFill>
                <a:latin typeface="+mn-lt"/>
              </a:rPr>
            </a:br>
            <a:r>
              <a:rPr lang="ru-RU" sz="1200" b="1" dirty="0" smtClean="0">
                <a:solidFill>
                  <a:schemeClr val="bg1"/>
                </a:solidFill>
                <a:latin typeface="+mn-lt"/>
              </a:rPr>
              <a:t>В 2023 году – </a:t>
            </a:r>
            <a:r>
              <a:rPr lang="ru-RU" sz="1200" b="1" dirty="0">
                <a:solidFill>
                  <a:schemeClr val="bg1"/>
                </a:solidFill>
                <a:latin typeface="+mn-lt"/>
              </a:rPr>
              <a:t>5</a:t>
            </a:r>
            <a:r>
              <a:rPr lang="ru-RU" sz="1200" b="1" dirty="0" smtClean="0">
                <a:solidFill>
                  <a:schemeClr val="bg1"/>
                </a:solidFill>
                <a:latin typeface="+mn-lt"/>
              </a:rPr>
              <a:t> </a:t>
            </a:r>
            <a:r>
              <a:rPr lang="ru-RU" sz="1200" b="1" dirty="0" err="1" smtClean="0">
                <a:solidFill>
                  <a:schemeClr val="bg1"/>
                </a:solidFill>
                <a:latin typeface="+mn-lt"/>
              </a:rPr>
              <a:t>комиссиЙ</a:t>
            </a:r>
            <a:r>
              <a:rPr lang="ru-RU" sz="1200" b="1" dirty="0" smtClean="0">
                <a:solidFill>
                  <a:schemeClr val="bg1"/>
                </a:solidFill>
                <a:latin typeface="+mn-lt"/>
              </a:rPr>
              <a:t/>
            </a:r>
            <a:br>
              <a:rPr lang="ru-RU" sz="1200" b="1" dirty="0" smtClean="0">
                <a:solidFill>
                  <a:schemeClr val="bg1"/>
                </a:solidFill>
                <a:latin typeface="+mn-lt"/>
              </a:rPr>
            </a:br>
            <a:r>
              <a:rPr lang="ru-RU" sz="1200" b="1" dirty="0" smtClean="0">
                <a:solidFill>
                  <a:schemeClr val="bg1"/>
                </a:solidFill>
                <a:latin typeface="+mn-lt"/>
              </a:rPr>
              <a:t>в 2024 году –5 </a:t>
            </a:r>
            <a:r>
              <a:rPr lang="ru-RU" sz="1200" b="1" dirty="0" err="1" smtClean="0">
                <a:solidFill>
                  <a:schemeClr val="bg1"/>
                </a:solidFill>
                <a:latin typeface="+mn-lt"/>
              </a:rPr>
              <a:t>комиссиЙ</a:t>
            </a:r>
            <a:r>
              <a:rPr lang="ru-RU" sz="1200" b="1" dirty="0" smtClean="0">
                <a:solidFill>
                  <a:schemeClr val="bg1"/>
                </a:solidFill>
                <a:latin typeface="+mn-lt"/>
              </a:rPr>
              <a:t/>
            </a:r>
            <a:br>
              <a:rPr lang="ru-RU" sz="1200" b="1" dirty="0" smtClean="0">
                <a:solidFill>
                  <a:schemeClr val="bg1"/>
                </a:solidFill>
                <a:latin typeface="+mn-lt"/>
              </a:rPr>
            </a:br>
            <a:r>
              <a:rPr lang="ru-RU" sz="1200" b="1" dirty="0" smtClean="0">
                <a:solidFill>
                  <a:schemeClr val="bg1"/>
                </a:solidFill>
                <a:latin typeface="+mn-lt"/>
              </a:rPr>
              <a:t>Количество проведенных заседаний комиссии :</a:t>
            </a:r>
            <a:br>
              <a:rPr lang="ru-RU" sz="1200" b="1" dirty="0" smtClean="0">
                <a:solidFill>
                  <a:schemeClr val="bg1"/>
                </a:solidFill>
                <a:latin typeface="+mn-lt"/>
              </a:rPr>
            </a:br>
            <a:r>
              <a:rPr lang="ru-RU" sz="1200" b="1" dirty="0" smtClean="0">
                <a:solidFill>
                  <a:schemeClr val="bg1"/>
                </a:solidFill>
                <a:latin typeface="+mn-lt"/>
              </a:rPr>
              <a:t>в 2021 году – 4 заседания</a:t>
            </a:r>
            <a:br>
              <a:rPr lang="ru-RU" sz="1200" b="1" dirty="0" smtClean="0">
                <a:solidFill>
                  <a:schemeClr val="bg1"/>
                </a:solidFill>
                <a:latin typeface="+mn-lt"/>
              </a:rPr>
            </a:br>
            <a:r>
              <a:rPr lang="ru-RU" sz="1200" b="1" dirty="0" smtClean="0">
                <a:solidFill>
                  <a:schemeClr val="bg1"/>
                </a:solidFill>
                <a:latin typeface="+mn-lt"/>
              </a:rPr>
              <a:t>  в 2022 году – 11 заседаний</a:t>
            </a:r>
            <a:br>
              <a:rPr lang="ru-RU" sz="1200" b="1" dirty="0" smtClean="0">
                <a:solidFill>
                  <a:schemeClr val="bg1"/>
                </a:solidFill>
                <a:latin typeface="+mn-lt"/>
              </a:rPr>
            </a:br>
            <a:r>
              <a:rPr lang="ru-RU" sz="1200" b="1" dirty="0" smtClean="0">
                <a:solidFill>
                  <a:schemeClr val="bg1"/>
                </a:solidFill>
                <a:latin typeface="+mn-lt"/>
              </a:rPr>
              <a:t>в 2023 году – 4 заседания</a:t>
            </a:r>
            <a:br>
              <a:rPr lang="ru-RU" sz="1200" b="1" dirty="0" smtClean="0">
                <a:solidFill>
                  <a:schemeClr val="bg1"/>
                </a:solidFill>
                <a:latin typeface="+mn-lt"/>
              </a:rPr>
            </a:br>
            <a:r>
              <a:rPr lang="ru-RU" sz="1200" b="1" dirty="0" smtClean="0">
                <a:solidFill>
                  <a:schemeClr val="bg1"/>
                </a:solidFill>
                <a:latin typeface="+mn-lt"/>
              </a:rPr>
              <a:t>в 2024 году – 4 заседания</a:t>
            </a:r>
            <a:br>
              <a:rPr lang="ru-RU" sz="1200" b="1" dirty="0" smtClean="0">
                <a:solidFill>
                  <a:schemeClr val="bg1"/>
                </a:solidFill>
                <a:latin typeface="+mn-lt"/>
              </a:rPr>
            </a:br>
            <a:r>
              <a:rPr lang="ru-RU" sz="1200" b="1" dirty="0" smtClean="0">
                <a:solidFill>
                  <a:schemeClr val="bg1"/>
                </a:solidFill>
                <a:latin typeface="+mn-lt"/>
              </a:rPr>
              <a:t>Количество служащих, в отношении которых рассмотрены материалы:</a:t>
            </a:r>
            <a:br>
              <a:rPr lang="ru-RU" sz="1200" b="1" dirty="0" smtClean="0">
                <a:solidFill>
                  <a:schemeClr val="bg1"/>
                </a:solidFill>
                <a:latin typeface="+mn-lt"/>
              </a:rPr>
            </a:br>
            <a:r>
              <a:rPr lang="ru-RU" sz="1200" b="1" dirty="0" smtClean="0">
                <a:solidFill>
                  <a:schemeClr val="bg1"/>
                </a:solidFill>
                <a:latin typeface="+mn-lt"/>
              </a:rPr>
              <a:t>в 2021 году – 5 муниципальных служащих</a:t>
            </a:r>
            <a:br>
              <a:rPr lang="ru-RU" sz="1200" b="1" dirty="0" smtClean="0">
                <a:solidFill>
                  <a:schemeClr val="bg1"/>
                </a:solidFill>
                <a:latin typeface="+mn-lt"/>
              </a:rPr>
            </a:br>
            <a:r>
              <a:rPr lang="ru-RU" sz="1200" b="1" dirty="0" smtClean="0">
                <a:solidFill>
                  <a:schemeClr val="bg1"/>
                </a:solidFill>
                <a:latin typeface="+mn-lt"/>
              </a:rPr>
              <a:t>в 2022 году -  5 муниципальных служащих</a:t>
            </a:r>
            <a:br>
              <a:rPr lang="ru-RU" sz="1200" b="1" dirty="0" smtClean="0">
                <a:solidFill>
                  <a:schemeClr val="bg1"/>
                </a:solidFill>
                <a:latin typeface="+mn-lt"/>
              </a:rPr>
            </a:br>
            <a:r>
              <a:rPr lang="ru-RU" sz="1200" b="1" dirty="0" smtClean="0">
                <a:solidFill>
                  <a:schemeClr val="bg1"/>
                </a:solidFill>
                <a:latin typeface="+mn-lt"/>
              </a:rPr>
              <a:t>в 2023 году – 3 муниципальных служащих</a:t>
            </a:r>
            <a:br>
              <a:rPr lang="ru-RU" sz="1200" b="1" dirty="0" smtClean="0">
                <a:solidFill>
                  <a:schemeClr val="bg1"/>
                </a:solidFill>
                <a:latin typeface="+mn-lt"/>
              </a:rPr>
            </a:br>
            <a:r>
              <a:rPr lang="ru-RU" sz="1200" b="1" dirty="0" smtClean="0">
                <a:solidFill>
                  <a:schemeClr val="bg1"/>
                </a:solidFill>
                <a:latin typeface="+mn-lt"/>
              </a:rPr>
              <a:t>в 2024 году – 4 муниципальных служащих</a:t>
            </a:r>
            <a:br>
              <a:rPr lang="ru-RU" sz="1200" b="1" dirty="0" smtClean="0">
                <a:solidFill>
                  <a:schemeClr val="bg1"/>
                </a:solidFill>
                <a:latin typeface="+mn-lt"/>
              </a:rPr>
            </a:br>
            <a:r>
              <a:rPr lang="ru-RU" sz="1200" b="1" dirty="0" smtClean="0">
                <a:solidFill>
                  <a:schemeClr val="bg1"/>
                </a:solidFill>
                <a:latin typeface="+mn-lt"/>
              </a:rPr>
              <a:t>Установлено:</a:t>
            </a:r>
            <a:br>
              <a:rPr lang="ru-RU" sz="1200" b="1" dirty="0" smtClean="0">
                <a:solidFill>
                  <a:schemeClr val="bg1"/>
                </a:solidFill>
                <a:latin typeface="+mn-lt"/>
              </a:rPr>
            </a:br>
            <a:r>
              <a:rPr lang="ru-RU" sz="1200" b="1" dirty="0" smtClean="0">
                <a:solidFill>
                  <a:schemeClr val="bg1"/>
                </a:solidFill>
                <a:latin typeface="+mn-lt"/>
              </a:rPr>
              <a:t>в 2021 году – 1 нарушение</a:t>
            </a:r>
            <a:br>
              <a:rPr lang="ru-RU" sz="1200" b="1" dirty="0" smtClean="0">
                <a:solidFill>
                  <a:schemeClr val="bg1"/>
                </a:solidFill>
                <a:latin typeface="+mn-lt"/>
              </a:rPr>
            </a:br>
            <a:r>
              <a:rPr lang="ru-RU" sz="1200" b="1" dirty="0" smtClean="0">
                <a:solidFill>
                  <a:schemeClr val="bg1"/>
                </a:solidFill>
                <a:latin typeface="+mn-lt"/>
              </a:rPr>
              <a:t>в 2022 году – 1 нарушение</a:t>
            </a:r>
            <a:br>
              <a:rPr lang="ru-RU" sz="1200" b="1" dirty="0" smtClean="0">
                <a:solidFill>
                  <a:schemeClr val="bg1"/>
                </a:solidFill>
                <a:latin typeface="+mn-lt"/>
              </a:rPr>
            </a:br>
            <a:r>
              <a:rPr lang="ru-RU" sz="1200" b="1" dirty="0" smtClean="0">
                <a:solidFill>
                  <a:schemeClr val="bg1"/>
                </a:solidFill>
                <a:latin typeface="+mn-lt"/>
              </a:rPr>
              <a:t>В 2023 году – 0 нарушений</a:t>
            </a:r>
            <a:br>
              <a:rPr lang="ru-RU" sz="1200" b="1" dirty="0" smtClean="0">
                <a:solidFill>
                  <a:schemeClr val="bg1"/>
                </a:solidFill>
                <a:latin typeface="+mn-lt"/>
              </a:rPr>
            </a:br>
            <a:r>
              <a:rPr lang="ru-RU" sz="1200" b="1" dirty="0" smtClean="0">
                <a:solidFill>
                  <a:schemeClr val="bg1"/>
                </a:solidFill>
                <a:latin typeface="+mn-lt"/>
              </a:rPr>
              <a:t>в 2024 году – 0 нарушений</a:t>
            </a:r>
            <a:br>
              <a:rPr lang="ru-RU" sz="1200" b="1" dirty="0" smtClean="0">
                <a:solidFill>
                  <a:schemeClr val="bg1"/>
                </a:solidFill>
                <a:latin typeface="+mn-lt"/>
              </a:rPr>
            </a:br>
            <a:r>
              <a:rPr lang="ru-RU" sz="1200" b="1" dirty="0" smtClean="0">
                <a:solidFill>
                  <a:schemeClr val="bg1"/>
                </a:solidFill>
                <a:latin typeface="+mn-lt"/>
              </a:rPr>
              <a:t>Привлечено по решениям комиссии:</a:t>
            </a:r>
            <a:br>
              <a:rPr lang="ru-RU" sz="1200" b="1" dirty="0" smtClean="0">
                <a:solidFill>
                  <a:schemeClr val="bg1"/>
                </a:solidFill>
                <a:latin typeface="+mn-lt"/>
              </a:rPr>
            </a:br>
            <a:r>
              <a:rPr lang="ru-RU" sz="1200" b="1" dirty="0" smtClean="0">
                <a:solidFill>
                  <a:schemeClr val="bg1"/>
                </a:solidFill>
              </a:rPr>
              <a:t>в 2021 году – 1 муниципальный служащий</a:t>
            </a:r>
            <a:br>
              <a:rPr lang="ru-RU" sz="1200" b="1" dirty="0" smtClean="0">
                <a:solidFill>
                  <a:schemeClr val="bg1"/>
                </a:solidFill>
              </a:rPr>
            </a:br>
            <a:r>
              <a:rPr lang="ru-RU" sz="1200" b="1" dirty="0" smtClean="0">
                <a:solidFill>
                  <a:schemeClr val="bg1"/>
                </a:solidFill>
              </a:rPr>
              <a:t>в 2022 году – 1 муниципальный служащий</a:t>
            </a:r>
            <a:br>
              <a:rPr lang="ru-RU" sz="1200" b="1" dirty="0" smtClean="0">
                <a:solidFill>
                  <a:schemeClr val="bg1"/>
                </a:solidFill>
              </a:rPr>
            </a:br>
            <a:r>
              <a:rPr lang="ru-RU" sz="1200" b="1" dirty="0" smtClean="0">
                <a:solidFill>
                  <a:schemeClr val="bg1"/>
                </a:solidFill>
              </a:rPr>
              <a:t>в 2023 году – 0 муниципальных служащих</a:t>
            </a:r>
            <a:br>
              <a:rPr lang="ru-RU" sz="1200" b="1" dirty="0" smtClean="0">
                <a:solidFill>
                  <a:schemeClr val="bg1"/>
                </a:solidFill>
              </a:rPr>
            </a:br>
            <a:r>
              <a:rPr lang="ru-RU" sz="1200" b="1" dirty="0" smtClean="0">
                <a:solidFill>
                  <a:schemeClr val="bg1"/>
                </a:solidFill>
              </a:rPr>
              <a:t>в 2024 году – 0 муниципальных служащих</a:t>
            </a:r>
            <a:br>
              <a:rPr lang="ru-RU" sz="1200" b="1" dirty="0" smtClean="0">
                <a:solidFill>
                  <a:schemeClr val="bg1"/>
                </a:solidFill>
              </a:rPr>
            </a:br>
            <a:r>
              <a:rPr lang="ru-RU" sz="1200" b="1" dirty="0" smtClean="0">
                <a:solidFill>
                  <a:schemeClr val="bg1"/>
                </a:solidFill>
              </a:rPr>
              <a:t>Протоколы комиссии по служебному поведению размещены на официальном сайте Верхнесалдинского муниципального округа</a:t>
            </a:r>
            <a:br>
              <a:rPr lang="ru-RU" sz="1200" b="1" dirty="0" smtClean="0">
                <a:solidFill>
                  <a:schemeClr val="bg1"/>
                </a:solidFill>
              </a:rPr>
            </a:br>
            <a:endParaRPr lang="ru-RU" sz="1200" b="1" dirty="0">
              <a:solidFill>
                <a:schemeClr val="bg1"/>
              </a:solidFill>
            </a:endParaRPr>
          </a:p>
        </p:txBody>
      </p:sp>
    </p:spTree>
    <p:extLst>
      <p:ext uri="{BB962C8B-B14F-4D97-AF65-F5344CB8AC3E}">
        <p14:creationId xmlns:p14="http://schemas.microsoft.com/office/powerpoint/2010/main" val="32387329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15" name="Заголовок 14"/>
          <p:cNvSpPr>
            <a:spLocks noGrp="1"/>
          </p:cNvSpPr>
          <p:nvPr>
            <p:ph type="title"/>
          </p:nvPr>
        </p:nvSpPr>
        <p:spPr>
          <a:xfrm>
            <a:off x="833026" y="-603448"/>
            <a:ext cx="7783726" cy="2016224"/>
          </a:xfrm>
        </p:spPr>
        <p:txBody>
          <a:bodyPr>
            <a:normAutofit/>
          </a:bodyPr>
          <a:lstStyle/>
          <a:p>
            <a:pPr algn="ctr"/>
            <a:r>
              <a:rPr lang="ru-RU" sz="1200" b="1" i="1" dirty="0" smtClean="0"/>
              <a:t>Деятельность комиссии По КООРДИНАЦИИ РАБОТЫ ПО ПРОТИВОДЕЙСТВИЮ КОРРУПЦИИ в </a:t>
            </a:r>
            <a:br>
              <a:rPr lang="ru-RU" sz="1200" b="1" i="1" dirty="0" smtClean="0"/>
            </a:br>
            <a:r>
              <a:rPr lang="ru-RU" sz="1200" b="1" i="1" dirty="0" smtClean="0"/>
              <a:t>ВЕРХНЕСАЛДИНСКОМ ГОРОДСКОМ ОКРУГЕ</a:t>
            </a:r>
            <a:endParaRPr lang="ru-RU" sz="1200" b="1" i="1" dirty="0"/>
          </a:p>
        </p:txBody>
      </p:sp>
      <p:sp>
        <p:nvSpPr>
          <p:cNvPr id="17" name="Текст 16"/>
          <p:cNvSpPr>
            <a:spLocks noGrp="1"/>
          </p:cNvSpPr>
          <p:nvPr>
            <p:ph type="body" idx="1"/>
          </p:nvPr>
        </p:nvSpPr>
        <p:spPr>
          <a:xfrm>
            <a:off x="683568" y="908720"/>
            <a:ext cx="7680788" cy="5544616"/>
          </a:xfrm>
        </p:spPr>
        <p:txBody>
          <a:bodyPr>
            <a:noAutofit/>
          </a:bodyPr>
          <a:lstStyle/>
          <a:p>
            <a:pPr algn="just"/>
            <a:r>
              <a:rPr lang="ru-RU" sz="1000" b="1" dirty="0" smtClean="0">
                <a:solidFill>
                  <a:schemeClr val="bg1"/>
                </a:solidFill>
              </a:rPr>
              <a:t>В 2021 </a:t>
            </a:r>
            <a:r>
              <a:rPr lang="ru-RU" sz="1000" b="1" dirty="0">
                <a:solidFill>
                  <a:schemeClr val="bg1"/>
                </a:solidFill>
              </a:rPr>
              <a:t>году проведено 4 заседания комиссии по </a:t>
            </a:r>
            <a:r>
              <a:rPr lang="ru-RU" sz="1000" b="1" dirty="0" smtClean="0">
                <a:solidFill>
                  <a:schemeClr val="bg1"/>
                </a:solidFill>
              </a:rPr>
              <a:t>координации </a:t>
            </a:r>
            <a:r>
              <a:rPr lang="ru-RU" sz="1000" b="1" dirty="0">
                <a:solidFill>
                  <a:schemeClr val="bg1"/>
                </a:solidFill>
              </a:rPr>
              <a:t>работы по </a:t>
            </a:r>
            <a:r>
              <a:rPr lang="ru-RU" sz="1000" b="1" dirty="0" smtClean="0">
                <a:solidFill>
                  <a:schemeClr val="bg1"/>
                </a:solidFill>
              </a:rPr>
              <a:t>противодействию </a:t>
            </a:r>
            <a:r>
              <a:rPr lang="ru-RU" sz="1000" b="1" dirty="0">
                <a:solidFill>
                  <a:schemeClr val="bg1"/>
                </a:solidFill>
              </a:rPr>
              <a:t>коррупции, на которых в соответствии с планом ее работы рассмотрено </a:t>
            </a:r>
            <a:r>
              <a:rPr lang="ru-RU" sz="1000" b="1" dirty="0" smtClean="0">
                <a:solidFill>
                  <a:schemeClr val="bg1"/>
                </a:solidFill>
              </a:rPr>
              <a:t>22 вопроса. </a:t>
            </a:r>
            <a:r>
              <a:rPr lang="ru-RU" sz="1000" b="1" dirty="0">
                <a:solidFill>
                  <a:schemeClr val="bg1"/>
                </a:solidFill>
              </a:rPr>
              <a:t>Во исполнении требований статьи 13.3 Закона № 273 –ФЗ « О противодействии коррупции</a:t>
            </a:r>
            <a:r>
              <a:rPr lang="ru-RU" sz="1000" b="1" dirty="0" smtClean="0">
                <a:solidFill>
                  <a:schemeClr val="bg1"/>
                </a:solidFill>
              </a:rPr>
              <a:t>».</a:t>
            </a:r>
          </a:p>
          <a:p>
            <a:pPr lvl="0" algn="just">
              <a:buClr>
                <a:prstClr val="white"/>
              </a:buClr>
            </a:pPr>
            <a:r>
              <a:rPr lang="ru-RU" sz="1000" b="1" dirty="0" smtClean="0">
                <a:solidFill>
                  <a:schemeClr val="bg1"/>
                </a:solidFill>
              </a:rPr>
              <a:t>В 2022 году проведено 4 заседания комиссии по координации работы </a:t>
            </a:r>
            <a:r>
              <a:rPr lang="ru-RU" sz="1000" b="1" dirty="0" smtClean="0">
                <a:solidFill>
                  <a:prstClr val="black"/>
                </a:solidFill>
              </a:rPr>
              <a:t>по </a:t>
            </a:r>
            <a:r>
              <a:rPr lang="ru-RU" sz="1000" b="1" dirty="0">
                <a:solidFill>
                  <a:prstClr val="black"/>
                </a:solidFill>
              </a:rPr>
              <a:t>противодействию коррупции, на которых в соответствии с планом ее работы рассмотрено </a:t>
            </a:r>
            <a:r>
              <a:rPr lang="ru-RU" sz="1000" b="1" dirty="0" smtClean="0">
                <a:solidFill>
                  <a:prstClr val="black"/>
                </a:solidFill>
              </a:rPr>
              <a:t>39 вопросов. </a:t>
            </a:r>
            <a:r>
              <a:rPr lang="ru-RU" sz="1000" b="1" dirty="0">
                <a:solidFill>
                  <a:prstClr val="black"/>
                </a:solidFill>
              </a:rPr>
              <a:t>Во исполнении требований статьи 13.3 Закона № 273 –ФЗ « О противодействии коррупции</a:t>
            </a:r>
            <a:r>
              <a:rPr lang="ru-RU" sz="1000" b="1" dirty="0" smtClean="0">
                <a:solidFill>
                  <a:prstClr val="black"/>
                </a:solidFill>
              </a:rPr>
              <a:t>» за 2022 год</a:t>
            </a:r>
            <a:r>
              <a:rPr lang="ru-RU" sz="1000" b="1" dirty="0" smtClean="0">
                <a:solidFill>
                  <a:schemeClr val="bg1"/>
                </a:solidFill>
              </a:rPr>
              <a:t> заслушаны </a:t>
            </a:r>
            <a:r>
              <a:rPr lang="ru-RU" sz="1000" b="1" dirty="0">
                <a:solidFill>
                  <a:schemeClr val="bg1"/>
                </a:solidFill>
              </a:rPr>
              <a:t>следующие </a:t>
            </a:r>
            <a:r>
              <a:rPr lang="ru-RU" sz="1000" b="1" dirty="0" smtClean="0">
                <a:solidFill>
                  <a:schemeClr val="bg1"/>
                </a:solidFill>
              </a:rPr>
              <a:t>руководители.</a:t>
            </a:r>
          </a:p>
          <a:p>
            <a:pPr lvl="0" algn="just">
              <a:buClr>
                <a:prstClr val="white"/>
              </a:buClr>
            </a:pPr>
            <a:r>
              <a:rPr lang="ru-RU" sz="1000" b="1" dirty="0" smtClean="0">
                <a:solidFill>
                  <a:schemeClr val="bg1"/>
                </a:solidFill>
              </a:rPr>
              <a:t>В 2023 году проведено 4 заседания комиссии по координации работы по противодействию коррупции, на которых рассмотрено 19 вопросов.</a:t>
            </a:r>
          </a:p>
          <a:p>
            <a:pPr lvl="0" algn="just">
              <a:buClr>
                <a:prstClr val="white"/>
              </a:buClr>
            </a:pPr>
            <a:r>
              <a:rPr lang="ru-RU" sz="1000" b="1" dirty="0" smtClean="0">
                <a:solidFill>
                  <a:schemeClr val="bg1"/>
                </a:solidFill>
              </a:rPr>
              <a:t>В 2024 году проведено 4 заседания комиссии по координации работы по противодействию коррупции на которых рассмотрено 22 вопроса.</a:t>
            </a:r>
          </a:p>
          <a:p>
            <a:pPr lvl="0" algn="just">
              <a:buClr>
                <a:prstClr val="white"/>
              </a:buClr>
            </a:pPr>
            <a:r>
              <a:rPr lang="ru-RU" sz="1000" b="1" dirty="0">
                <a:solidFill>
                  <a:prstClr val="black"/>
                </a:solidFill>
              </a:rPr>
              <a:t>. Во исполнении требований статьи 13.3 Закона № 273 –ФЗ « О противодействии коррупции» за 2022 год</a:t>
            </a:r>
            <a:r>
              <a:rPr lang="ru-RU" sz="1000" b="1" dirty="0">
                <a:solidFill>
                  <a:schemeClr val="bg1"/>
                </a:solidFill>
              </a:rPr>
              <a:t> заслушаны следующие </a:t>
            </a:r>
            <a:r>
              <a:rPr lang="ru-RU" sz="1000" b="1" dirty="0" smtClean="0">
                <a:solidFill>
                  <a:schemeClr val="bg1"/>
                </a:solidFill>
              </a:rPr>
              <a:t>руководители:</a:t>
            </a:r>
            <a:endParaRPr lang="ru-RU" sz="1000" b="1" dirty="0">
              <a:solidFill>
                <a:schemeClr val="bg1"/>
              </a:solidFill>
            </a:endParaRPr>
          </a:p>
          <a:p>
            <a:pPr marL="171450" indent="-171450">
              <a:buFontTx/>
              <a:buChar char="-"/>
            </a:pPr>
            <a:r>
              <a:rPr lang="ru-RU" sz="1000" b="1" dirty="0" smtClean="0">
                <a:solidFill>
                  <a:schemeClr val="bg1"/>
                </a:solidFill>
              </a:rPr>
              <a:t>МКУ </a:t>
            </a:r>
            <a:r>
              <a:rPr lang="ru-RU" sz="1000" b="1" dirty="0">
                <a:solidFill>
                  <a:schemeClr val="bg1"/>
                </a:solidFill>
              </a:rPr>
              <a:t>«Служба городского хозяйства</a:t>
            </a:r>
            <a:r>
              <a:rPr lang="ru-RU" sz="1000" b="1" dirty="0" smtClean="0">
                <a:solidFill>
                  <a:schemeClr val="bg1"/>
                </a:solidFill>
              </a:rPr>
              <a:t>»;</a:t>
            </a:r>
          </a:p>
          <a:p>
            <a:pPr marL="171450" indent="-171450">
              <a:buFontTx/>
              <a:buChar char="-"/>
            </a:pPr>
            <a:r>
              <a:rPr lang="ru-RU" sz="1000" b="1" dirty="0" smtClean="0">
                <a:solidFill>
                  <a:schemeClr val="bg1"/>
                </a:solidFill>
              </a:rPr>
              <a:t>МУП «</a:t>
            </a:r>
            <a:r>
              <a:rPr lang="ru-RU" sz="1000" b="1" dirty="0" err="1" smtClean="0">
                <a:solidFill>
                  <a:schemeClr val="bg1"/>
                </a:solidFill>
              </a:rPr>
              <a:t>Пассажиравтотранс</a:t>
            </a:r>
            <a:r>
              <a:rPr lang="ru-RU" sz="1000" b="1" dirty="0" smtClean="0">
                <a:solidFill>
                  <a:schemeClr val="bg1"/>
                </a:solidFill>
              </a:rPr>
              <a:t>»</a:t>
            </a:r>
          </a:p>
          <a:p>
            <a:pPr marL="171450" indent="-171450">
              <a:buFontTx/>
              <a:buChar char="-"/>
            </a:pPr>
            <a:r>
              <a:rPr lang="ru-RU" sz="1000" b="1" dirty="0" smtClean="0">
                <a:solidFill>
                  <a:schemeClr val="bg1"/>
                </a:solidFill>
              </a:rPr>
              <a:t>МУП «</a:t>
            </a:r>
            <a:r>
              <a:rPr lang="ru-RU" sz="1000" b="1" dirty="0" err="1" smtClean="0">
                <a:solidFill>
                  <a:schemeClr val="bg1"/>
                </a:solidFill>
              </a:rPr>
              <a:t>Верхнесалдинские</a:t>
            </a:r>
            <a:r>
              <a:rPr lang="ru-RU" sz="1000" b="1" dirty="0" smtClean="0">
                <a:solidFill>
                  <a:schemeClr val="bg1"/>
                </a:solidFill>
              </a:rPr>
              <a:t> коммунальные сети»</a:t>
            </a:r>
            <a:endParaRPr lang="ru-RU" sz="1000" b="1" dirty="0">
              <a:solidFill>
                <a:schemeClr val="bg1"/>
              </a:solidFill>
            </a:endParaRPr>
          </a:p>
          <a:p>
            <a:r>
              <a:rPr lang="ru-RU" sz="1000" b="1" dirty="0">
                <a:solidFill>
                  <a:schemeClr val="bg1"/>
                </a:solidFill>
              </a:rPr>
              <a:t>- МКУ «Служба субсидий»;</a:t>
            </a:r>
          </a:p>
          <a:p>
            <a:r>
              <a:rPr lang="ru-RU" sz="1000" b="1" dirty="0">
                <a:solidFill>
                  <a:schemeClr val="bg1"/>
                </a:solidFill>
              </a:rPr>
              <a:t>- МКУ «Центр закупок»;</a:t>
            </a:r>
          </a:p>
          <a:p>
            <a:r>
              <a:rPr lang="ru-RU" sz="1000" b="1" dirty="0">
                <a:solidFill>
                  <a:schemeClr val="bg1"/>
                </a:solidFill>
              </a:rPr>
              <a:t>- МБУ ДО «Центр Детского творчества»;</a:t>
            </a:r>
          </a:p>
          <a:p>
            <a:r>
              <a:rPr lang="ru-RU" sz="1000" b="1" dirty="0">
                <a:solidFill>
                  <a:schemeClr val="bg1"/>
                </a:solidFill>
              </a:rPr>
              <a:t>- МКУ «Управление гражданской защиты»</a:t>
            </a:r>
          </a:p>
          <a:p>
            <a:r>
              <a:rPr lang="ru-RU" sz="1000" b="1" dirty="0">
                <a:solidFill>
                  <a:schemeClr val="bg1"/>
                </a:solidFill>
              </a:rPr>
              <a:t>- </a:t>
            </a:r>
            <a:r>
              <a:rPr lang="ru-RU" sz="1000" b="1" dirty="0" smtClean="0">
                <a:solidFill>
                  <a:schemeClr val="bg1"/>
                </a:solidFill>
              </a:rPr>
              <a:t> МУП Центральная </a:t>
            </a:r>
            <a:r>
              <a:rPr lang="ru-RU" sz="1000" b="1" dirty="0">
                <a:solidFill>
                  <a:schemeClr val="bg1"/>
                </a:solidFill>
              </a:rPr>
              <a:t>аптека № 42;</a:t>
            </a:r>
          </a:p>
          <a:p>
            <a:r>
              <a:rPr lang="ru-RU" sz="1000" b="1" dirty="0" smtClean="0">
                <a:solidFill>
                  <a:schemeClr val="bg1"/>
                </a:solidFill>
              </a:rPr>
              <a:t>- МКУ </a:t>
            </a:r>
            <a:r>
              <a:rPr lang="ru-RU" sz="1000" b="1" dirty="0">
                <a:solidFill>
                  <a:schemeClr val="bg1"/>
                </a:solidFill>
              </a:rPr>
              <a:t>«Молодежный Центр</a:t>
            </a:r>
            <a:r>
              <a:rPr lang="ru-RU" sz="1000" b="1" dirty="0" smtClean="0">
                <a:solidFill>
                  <a:schemeClr val="bg1"/>
                </a:solidFill>
              </a:rPr>
              <a:t>»;</a:t>
            </a:r>
          </a:p>
          <a:p>
            <a:r>
              <a:rPr lang="ru-RU" sz="1000" b="1" dirty="0" smtClean="0">
                <a:solidFill>
                  <a:schemeClr val="bg1"/>
                </a:solidFill>
              </a:rPr>
              <a:t>- МКУ «Централизованная бухгалтерия»</a:t>
            </a:r>
            <a:endParaRPr lang="ru-RU" sz="1000" b="1" dirty="0">
              <a:solidFill>
                <a:schemeClr val="bg1"/>
              </a:solidFill>
            </a:endParaRPr>
          </a:p>
          <a:p>
            <a:r>
              <a:rPr lang="ru-RU" sz="1000" b="1" dirty="0">
                <a:solidFill>
                  <a:schemeClr val="bg1"/>
                </a:solidFill>
              </a:rPr>
              <a:t>- 7 руководителей культуры.</a:t>
            </a:r>
          </a:p>
          <a:p>
            <a:r>
              <a:rPr lang="ru-RU" sz="1000" b="1" dirty="0">
                <a:solidFill>
                  <a:schemeClr val="bg1"/>
                </a:solidFill>
              </a:rPr>
              <a:t>Протоколы заседаний Комиссии размещаются на официальном сайте Верхнесалдинского </a:t>
            </a:r>
            <a:r>
              <a:rPr lang="ru-RU" sz="1100" b="1" dirty="0" smtClean="0">
                <a:solidFill>
                  <a:schemeClr val="bg1"/>
                </a:solidFill>
              </a:rPr>
              <a:t>муниципального </a:t>
            </a:r>
            <a:r>
              <a:rPr lang="ru-RU" sz="1100" b="1" dirty="0">
                <a:solidFill>
                  <a:schemeClr val="bg1"/>
                </a:solidFill>
              </a:rPr>
              <a:t>округа.</a:t>
            </a:r>
          </a:p>
        </p:txBody>
      </p:sp>
    </p:spTree>
    <p:extLst>
      <p:ext uri="{BB962C8B-B14F-4D97-AF65-F5344CB8AC3E}">
        <p14:creationId xmlns:p14="http://schemas.microsoft.com/office/powerpoint/2010/main" val="38442490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10996"/>
            <a:ext cx="7927032" cy="2175520"/>
          </a:xfrm>
        </p:spPr>
        <p:txBody>
          <a:bodyPr>
            <a:normAutofit/>
          </a:bodyPr>
          <a:lstStyle/>
          <a:p>
            <a:pPr algn="ctr"/>
            <a:r>
              <a:rPr lang="ru-RU" sz="2000" i="1" dirty="0"/>
              <a:t>Организация приема сведений о доходах, расходах, об имуществе и обязательствах имущественного характера муниципальными служащими Верхнесалдинского городского </a:t>
            </a:r>
            <a:r>
              <a:rPr lang="ru-RU" sz="2000" i="1" dirty="0" smtClean="0"/>
              <a:t>округа</a:t>
            </a:r>
            <a:endParaRPr lang="ru-RU" sz="2000" i="1" dirty="0"/>
          </a:p>
        </p:txBody>
      </p:sp>
      <p:sp>
        <p:nvSpPr>
          <p:cNvPr id="3" name="Текст 2"/>
          <p:cNvSpPr>
            <a:spLocks noGrp="1"/>
          </p:cNvSpPr>
          <p:nvPr>
            <p:ph type="body" idx="1"/>
          </p:nvPr>
        </p:nvSpPr>
        <p:spPr>
          <a:xfrm>
            <a:off x="539552" y="3212976"/>
            <a:ext cx="7855024" cy="1726704"/>
          </a:xfrm>
        </p:spPr>
        <p:txBody>
          <a:bodyPr>
            <a:noAutofit/>
          </a:bodyPr>
          <a:lstStyle/>
          <a:p>
            <a:pPr algn="just"/>
            <a:r>
              <a:rPr lang="ru-RU" sz="1400" b="1" dirty="0">
                <a:solidFill>
                  <a:schemeClr val="bg1"/>
                </a:solidFill>
              </a:rPr>
              <a:t>В </a:t>
            </a:r>
            <a:r>
              <a:rPr lang="ru-RU" sz="1400" b="1" dirty="0" smtClean="0">
                <a:solidFill>
                  <a:schemeClr val="bg1"/>
                </a:solidFill>
              </a:rPr>
              <a:t> 2024 </a:t>
            </a:r>
            <a:r>
              <a:rPr lang="ru-RU" sz="1400" b="1" dirty="0">
                <a:solidFill>
                  <a:schemeClr val="bg1"/>
                </a:solidFill>
              </a:rPr>
              <a:t>году организовано представление сведений о доходах, расходах, об имуществе и обязательствах имущественного характера муниципальными служащими Верхнесалдинского городского округа.</a:t>
            </a:r>
          </a:p>
          <a:p>
            <a:pPr algn="just"/>
            <a:r>
              <a:rPr lang="ru-RU" sz="1400" b="1" dirty="0">
                <a:solidFill>
                  <a:schemeClr val="bg1"/>
                </a:solidFill>
              </a:rPr>
              <a:t>Проводилась разъяснительная работа и давались индивидуальные консультации по заполнению справок о доходах, расходах, имуществе и обязательствах имущественного характера.</a:t>
            </a:r>
          </a:p>
          <a:p>
            <a:pPr algn="just"/>
            <a:r>
              <a:rPr lang="ru-RU" sz="1400" b="1" dirty="0">
                <a:solidFill>
                  <a:schemeClr val="bg1"/>
                </a:solidFill>
              </a:rPr>
              <a:t>В декларационном периоде сведения о доходах, расходах, об имуществе и обязательствах имущественного характера за </a:t>
            </a:r>
            <a:r>
              <a:rPr lang="ru-RU" sz="1400" b="1" dirty="0" smtClean="0">
                <a:solidFill>
                  <a:schemeClr val="bg1"/>
                </a:solidFill>
              </a:rPr>
              <a:t>2023 </a:t>
            </a:r>
            <a:r>
              <a:rPr lang="ru-RU" sz="1400" b="1" dirty="0">
                <a:solidFill>
                  <a:schemeClr val="bg1"/>
                </a:solidFill>
              </a:rPr>
              <a:t>год представили </a:t>
            </a:r>
            <a:r>
              <a:rPr lang="ru-RU" sz="1400" b="1" dirty="0" smtClean="0">
                <a:solidFill>
                  <a:schemeClr val="bg1"/>
                </a:solidFill>
              </a:rPr>
              <a:t>77 </a:t>
            </a:r>
            <a:r>
              <a:rPr lang="ru-RU" sz="1400" b="1" dirty="0">
                <a:solidFill>
                  <a:schemeClr val="bg1"/>
                </a:solidFill>
              </a:rPr>
              <a:t>муниципальных служащих Верхнесалдинского городского округа (100%) в соответствии с Перечнем должностей муниципальной службы с коррупционными рисками</a:t>
            </a:r>
            <a:r>
              <a:rPr lang="ru-RU" sz="1400" b="1" dirty="0" smtClean="0">
                <a:solidFill>
                  <a:schemeClr val="bg1"/>
                </a:solidFill>
              </a:rPr>
              <a:t>.</a:t>
            </a:r>
          </a:p>
          <a:p>
            <a:pPr algn="just"/>
            <a:r>
              <a:rPr lang="ru-RU" sz="1400" b="1" u="sng" dirty="0">
                <a:solidFill>
                  <a:schemeClr val="bg1"/>
                </a:solidFill>
              </a:rPr>
              <a:t>За 12 месяцев 2024 года</a:t>
            </a:r>
            <a:r>
              <a:rPr lang="ru-RU" sz="1400" b="1" dirty="0">
                <a:solidFill>
                  <a:schemeClr val="bg1"/>
                </a:solidFill>
              </a:rPr>
              <a:t>:</a:t>
            </a:r>
          </a:p>
          <a:p>
            <a:pPr algn="just"/>
            <a:r>
              <a:rPr lang="ru-RU" sz="1400" b="1" dirty="0">
                <a:solidFill>
                  <a:schemeClr val="bg1"/>
                </a:solidFill>
              </a:rPr>
              <a:t> - к дисциплинарной ответственности привлечен 1 муниципальный служащий за предоставление недостоверных и неполных сведений о доходах, расходах, об имуществе и обязательствах имущественного характера.</a:t>
            </a:r>
          </a:p>
          <a:p>
            <a:pPr algn="just"/>
            <a:endParaRPr lang="ru-RU" sz="1400" b="1" dirty="0">
              <a:solidFill>
                <a:schemeClr val="bg1"/>
              </a:solidFill>
            </a:endParaRPr>
          </a:p>
        </p:txBody>
      </p:sp>
    </p:spTree>
    <p:extLst>
      <p:ext uri="{BB962C8B-B14F-4D97-AF65-F5344CB8AC3E}">
        <p14:creationId xmlns:p14="http://schemas.microsoft.com/office/powerpoint/2010/main" val="37428549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0"/>
            <a:ext cx="8077200" cy="2895600"/>
          </a:xfrm>
        </p:spPr>
        <p:txBody>
          <a:bodyPr/>
          <a:lstStyle/>
          <a:p>
            <a:pPr algn="ctr"/>
            <a:r>
              <a:rPr lang="ru-RU" i="1" dirty="0"/>
              <a:t>Наполнение сайта Комиссии по координации работы по противодействию коррупции</a:t>
            </a:r>
          </a:p>
        </p:txBody>
      </p:sp>
      <p:sp>
        <p:nvSpPr>
          <p:cNvPr id="3" name="Текст 2"/>
          <p:cNvSpPr>
            <a:spLocks noGrp="1"/>
          </p:cNvSpPr>
          <p:nvPr>
            <p:ph type="body" idx="1"/>
          </p:nvPr>
        </p:nvSpPr>
        <p:spPr>
          <a:xfrm>
            <a:off x="611560" y="2636912"/>
            <a:ext cx="7566992" cy="2950840"/>
          </a:xfrm>
        </p:spPr>
        <p:txBody>
          <a:bodyPr>
            <a:noAutofit/>
          </a:bodyPr>
          <a:lstStyle/>
          <a:p>
            <a:pPr algn="just"/>
            <a:r>
              <a:rPr lang="ru-RU" sz="1200" b="1" dirty="0">
                <a:solidFill>
                  <a:schemeClr val="bg1"/>
                </a:solidFill>
              </a:rPr>
              <a:t>Актуальная информация по антикоррупционной деятельности своевременно размещается в разделе «Противодействие коррупции». Также в этом разделе размещены материалы по антикоррупционной деятельности (нормативные правовые и иные акты в сфере противодействия коррупции; ведомственные нормативные правовые акты; независимая антикоррупционная экспертиза проектов нормативных правовых актов; методические материалы; формы, бланки, примеры заполнения; сведения о доходах, об имуществе и обязательствах имущественного характера; деятельность Комиссии по соблюдению требований к служебному поведению государственных служащих и урегулированию конфликта интересов; доклады, отчеты, обзоры, статистическая информация; часто задаваемые вопросы; обратная связь для сообщений о фактах коррупции и др.).</a:t>
            </a:r>
          </a:p>
          <a:p>
            <a:pPr algn="just"/>
            <a:r>
              <a:rPr lang="ru-RU" sz="1200" b="1" dirty="0">
                <a:solidFill>
                  <a:schemeClr val="bg1"/>
                </a:solidFill>
              </a:rPr>
              <a:t>    Раздел «Противодействие коррупции» способствует повышению открытости и доступности информации о деятельности Верхнесалдинского городского округа и подведомственных ему организаций по профилактике коррупционных правонарушений, реализации прав граждан получать достоверную информацию о деятельности Верхнесалдинского городского округа и подведомственных ему организаций в сфере противодействия коррупции</a:t>
            </a:r>
          </a:p>
        </p:txBody>
      </p:sp>
    </p:spTree>
    <p:extLst>
      <p:ext uri="{BB962C8B-B14F-4D97-AF65-F5344CB8AC3E}">
        <p14:creationId xmlns:p14="http://schemas.microsoft.com/office/powerpoint/2010/main" val="1510919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533400"/>
            <a:ext cx="7927032" cy="1311424"/>
          </a:xfrm>
        </p:spPr>
        <p:txBody>
          <a:bodyPr>
            <a:normAutofit/>
          </a:bodyPr>
          <a:lstStyle/>
          <a:p>
            <a:pPr algn="ctr"/>
            <a:r>
              <a:rPr lang="ru-RU" sz="2000" b="1" i="1" dirty="0" smtClean="0">
                <a:latin typeface="Times New Roman" panose="02020603050405020304" pitchFamily="18" charset="0"/>
                <a:cs typeface="Times New Roman" panose="02020603050405020304" pitchFamily="18" charset="0"/>
              </a:rPr>
              <a:t>9 декабря – Международный ДЕНЬ борьбы с </a:t>
            </a:r>
            <a:r>
              <a:rPr lang="ru-RU" sz="2000" b="1" i="1" dirty="0" err="1" smtClean="0">
                <a:latin typeface="Times New Roman" panose="02020603050405020304" pitchFamily="18" charset="0"/>
                <a:cs typeface="Times New Roman" panose="02020603050405020304" pitchFamily="18" charset="0"/>
              </a:rPr>
              <a:t>КОРРУПЦИЕй</a:t>
            </a:r>
            <a:endParaRPr lang="ru-RU" sz="2000" b="1" i="1" dirty="0">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611560" y="1412776"/>
            <a:ext cx="7920880" cy="4176464"/>
          </a:xfrm>
        </p:spPr>
        <p:txBody>
          <a:bodyPr>
            <a:normAutofit fontScale="92500"/>
          </a:bodyPr>
          <a:lstStyle/>
          <a:p>
            <a:pPr algn="just"/>
            <a:r>
              <a:rPr lang="ru-RU" i="1" dirty="0" smtClean="0">
                <a:solidFill>
                  <a:schemeClr val="bg1"/>
                </a:solidFill>
                <a:latin typeface="Times New Roman" panose="02020603050405020304" pitchFamily="18" charset="0"/>
                <a:cs typeface="Times New Roman" panose="02020603050405020304" pitchFamily="18" charset="0"/>
              </a:rPr>
              <a:t>В рамках празднования Международного дня борьбы с коррупцией был организован конкурс журналистских материалов «Перо против коррупции 2024» на территории Верхнесалдинского городского округа. К участию приглашались жители Верхнесалдинского городского округа в возрасте от 12 до 30 лет.</a:t>
            </a:r>
          </a:p>
          <a:p>
            <a:pPr algn="just"/>
            <a:r>
              <a:rPr lang="ru-RU" i="1" dirty="0" smtClean="0">
                <a:solidFill>
                  <a:schemeClr val="bg1"/>
                </a:solidFill>
                <a:latin typeface="Times New Roman" panose="02020603050405020304" pitchFamily="18" charset="0"/>
                <a:cs typeface="Times New Roman" panose="02020603050405020304" pitchFamily="18" charset="0"/>
              </a:rPr>
              <a:t>Организаторы конкурса – администрация Верхнесалдинского городского округа, МКУ «Молодежный центр» и территориальная комиссия Верхнесалдинского района по делам несовершеннолетних и защите их прав.</a:t>
            </a:r>
          </a:p>
          <a:p>
            <a:pPr algn="just"/>
            <a:r>
              <a:rPr lang="ru-RU" i="1" dirty="0" smtClean="0">
                <a:solidFill>
                  <a:schemeClr val="bg1"/>
                </a:solidFill>
                <a:latin typeface="Times New Roman" panose="02020603050405020304" pitchFamily="18" charset="0"/>
                <a:cs typeface="Times New Roman" panose="02020603050405020304" pitchFamily="18" charset="0"/>
              </a:rPr>
              <a:t>Цель мероприятия – стимулирование активности молодого поколения в освещении проблемы противодействия коррупции в обществе, повышение правовой грамотности населения, воспитание антикоррупционного сознания граждан.</a:t>
            </a:r>
          </a:p>
          <a:p>
            <a:pPr algn="just"/>
            <a:r>
              <a:rPr lang="ru-RU" i="1" dirty="0" smtClean="0">
                <a:solidFill>
                  <a:schemeClr val="bg1"/>
                </a:solidFill>
                <a:latin typeface="Times New Roman" panose="02020603050405020304" pitchFamily="18" charset="0"/>
                <a:cs typeface="Times New Roman" panose="02020603050405020304" pitchFamily="18" charset="0"/>
              </a:rPr>
              <a:t>09 декабря 2024 года в администрации Верхнесалдинского городского округа подведены результаты конкурса и проведено награждение участников конкурса журналистских материалов</a:t>
            </a:r>
            <a:r>
              <a:rPr lang="ru-RU" b="1" dirty="0" smtClean="0"/>
              <a:t>.</a:t>
            </a:r>
            <a:endParaRPr lang="ru-RU" b="1" dirty="0"/>
          </a:p>
        </p:txBody>
      </p:sp>
    </p:spTree>
    <p:extLst>
      <p:ext uri="{BB962C8B-B14F-4D97-AF65-F5344CB8AC3E}">
        <p14:creationId xmlns:p14="http://schemas.microsoft.com/office/powerpoint/2010/main" val="2160297584"/>
      </p:ext>
    </p:extLst>
  </p:cSld>
  <p:clrMapOvr>
    <a:masterClrMapping/>
  </p:clrMapOvr>
  <p:timing>
    <p:tnLst>
      <p:par>
        <p:cTn id="1" dur="indefinite" restart="never" nodeType="tmRoot"/>
      </p:par>
    </p:tnLst>
  </p:timing>
</p:sld>
</file>

<file path=ppt/theme/theme1.xml><?xml version="1.0" encoding="utf-8"?>
<a:theme xmlns:a="http://schemas.openxmlformats.org/drawingml/2006/main" name="Сектор">
  <a:themeElements>
    <a:clrScheme name="Сектор">
      <a:dk1>
        <a:sysClr val="windowText" lastClr="000000"/>
      </a:dk1>
      <a:lt1>
        <a:sysClr val="window" lastClr="FFFFFF"/>
      </a:lt1>
      <a:dk2>
        <a:srgbClr val="537D0B"/>
      </a:dk2>
      <a:lt2>
        <a:srgbClr val="A9E257"/>
      </a:lt2>
      <a:accent1>
        <a:srgbClr val="38540A"/>
      </a:accent1>
      <a:accent2>
        <a:srgbClr val="31A274"/>
      </a:accent2>
      <a:accent3>
        <a:srgbClr val="236073"/>
      </a:accent3>
      <a:accent4>
        <a:srgbClr val="6C4D90"/>
      </a:accent4>
      <a:accent5>
        <a:srgbClr val="983C27"/>
      </a:accent5>
      <a:accent6>
        <a:srgbClr val="CD811F"/>
      </a:accent6>
      <a:hlink>
        <a:srgbClr val="293F06"/>
      </a:hlink>
      <a:folHlink>
        <a:srgbClr val="68883A"/>
      </a:folHlink>
    </a:clrScheme>
    <a:fontScheme name="Сектор">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ектор">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9759155-7935-4C61-A06C-C04380D1B16E}"/>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Паркет">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Обычная">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Паркет">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Документ" ma:contentTypeID="0x010100FCF62C811153A746A7846127A5B7E07D" ma:contentTypeVersion="0" ma:contentTypeDescription="Создание документа." ma:contentTypeScope="" ma:versionID="3db4f1f9d85d689f2675fbeec8d86260">
  <xsd:schema xmlns:xsd="http://www.w3.org/2001/XMLSchema" xmlns:xs="http://www.w3.org/2001/XMLSchema" xmlns:p="http://schemas.microsoft.com/office/2006/metadata/properties" targetNamespace="http://schemas.microsoft.com/office/2006/metadata/properties" ma:root="true" ma:fieldsID="89d58f4857a619b7c345529988bca39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378280-6D61-4B0A-9A2E-2F16A5DE35ED}">
  <ds:schemaRefs>
    <ds:schemaRef ds:uri="http://purl.org/dc/elements/1.1/"/>
    <ds:schemaRef ds:uri="http://schemas.openxmlformats.org/package/2006/metadata/core-properties"/>
    <ds:schemaRef ds:uri="http://schemas.microsoft.com/office/2006/documentManagement/types"/>
    <ds:schemaRef ds:uri="http://www.w3.org/XML/1998/namespace"/>
    <ds:schemaRef ds:uri="http://purl.org/dc/dcmitype/"/>
    <ds:schemaRef ds:uri="http://purl.org/dc/terms/"/>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78801B33-D4C7-408E-894C-F8FB61337E31}">
  <ds:schemaRefs>
    <ds:schemaRef ds:uri="http://schemas.microsoft.com/sharepoint/v3/contenttype/forms"/>
  </ds:schemaRefs>
</ds:datastoreItem>
</file>

<file path=customXml/itemProps3.xml><?xml version="1.0" encoding="utf-8"?>
<ds:datastoreItem xmlns:ds="http://schemas.openxmlformats.org/officeDocument/2006/customXml" ds:itemID="{30D2295E-DD2A-481E-AC2B-C9CF54B641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Slice</Template>
  <TotalTime>1379</TotalTime>
  <Words>1370</Words>
  <Application>Microsoft Office PowerPoint</Application>
  <PresentationFormat>Экран (4:3)</PresentationFormat>
  <Paragraphs>134</Paragraphs>
  <Slides>13</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13</vt:i4>
      </vt:variant>
    </vt:vector>
  </HeadingPairs>
  <TitlesOfParts>
    <vt:vector size="19" baseType="lpstr">
      <vt:lpstr>Calibri</vt:lpstr>
      <vt:lpstr>Century Gothic</vt:lpstr>
      <vt:lpstr>Liberation Serif</vt:lpstr>
      <vt:lpstr>Times New Roman</vt:lpstr>
      <vt:lpstr>Wingdings 3</vt:lpstr>
      <vt:lpstr>Сектор</vt:lpstr>
      <vt:lpstr> ОТЧЕТ О ВЫПОЛНЕНИИ ПЛАНА МЕРОПРИЯТИЙ ПО ПРОТИВОДЕЙСТВИЮ КОРРУПЦИИ В 2024 году ВЕРХНЕСАЛДИНСКИЙ МУНИЦИПАЛЬНЫЙ ОКРУГ   План мероприятий по противодействию коррупции в Верхнесалдинском городском округе на 2021-2024 годы утвержден постановлением администрации Верхнесалдинского городского округа № 3273 от 28.12.2020  «Об утверждении Плана мероприятий по противодействию коррупции в Верхнесалдинском городском округе на 2021-2024 годы» ( в редакции от 08.09.2021 № 2304, от 24.01.2024 № 181) </vt:lpstr>
      <vt:lpstr>План мероприятий по противодействию коррупции на 2021 – 2024 годы, утвержден постановлением администрации Верхнесалдинского городского округа от 28.12.2020 № 3273 «Об утверждении лана мероприятий по противодействию коррупции в Верхнесалдинском городском округе на 2021-2024 годы» (с изменениями Постановление Администрации от 08.09.2021 № 2304, ОТ 24.01.2024 № 181)   В целях реализации положений законодательства Российской Федерации, подпункта «Б» пункта 3 Указа Президента Российской Федерации от 16 августа 2021 года № 478 «О национальном плане противодействия коррупции на 2021 – 2024 годы» и законодательства Свердловской области по вопросам противодействия коррупции, руководствуясь Уставом Верхнесалдинского городского округа, ПОСТАНОВЛЯЮ: 1.Утвердить План мероприятий по противодействию коррупции в Верхнесалдинском городском округе на 2021- 2024 годы. 2.Ответственным исполнителям Плана мероприятий по противодействию коррупции на 2018-2020 годы (далее-план) обеспечить своевременное выполнение мероприятий и представление докладов (нарастающим итогом) один раз в полугодие в группу по кадровому обеспечению администрации Верхнесалдинского городского округа до 10 июля отчетного периода и 11 января года, следующего за отчетным. 3.Настоящее постановление опубликовать в официальном печатном издании «Салдинская газета» и разместить на официальном сайте Верхнесалдинского городского округа http://www.v-salda.ru. 4.Настоящее постановление вступает в силу с момента его подписания. 5.Контроль за исполнением настоящего постановления оставляю за собой     Глава Верхнесалдинского городского округа                                                                                                  К.Н. Носков  </vt:lpstr>
      <vt:lpstr>Презентация PowerPoint</vt:lpstr>
      <vt:lpstr>Презентация PowerPoint</vt:lpstr>
      <vt:lpstr>   Деятельность комиссии по служебному поведению и урегулированию    конфликта интересов  ВЕРХНЕСАЛДИНСКОГО городского округа  Количество имеющихся комиссий по соблюдению требований к служебному поведению и урегулированию конфликта интересов: в 2021 году – 4 комиссии в 2022 году – 5 комиссий В 2023 году – 5 комиссиЙ в 2024 году –5 комиссиЙ Количество проведенных заседаний комиссии : в 2021 году – 4 заседания   в 2022 году – 11 заседаний в 2023 году – 4 заседания в 2024 году – 4 заседания Количество служащих, в отношении которых рассмотрены материалы: в 2021 году – 5 муниципальных служащих в 2022 году -  5 муниципальных служащих в 2023 году – 3 муниципальных служащих в 2024 году – 4 муниципальных служащих Установлено: в 2021 году – 1 нарушение в 2022 году – 1 нарушение В 2023 году – 0 нарушений в 2024 году – 0 нарушений Привлечено по решениям комиссии: в 2021 году – 1 муниципальный служащий в 2022 году – 1 муниципальный служащий в 2023 году – 0 муниципальных служащих в 2024 году – 0 муниципальных служащих Протоколы комиссии по служебному поведению размещены на официальном сайте Верхнесалдинского муниципального округа </vt:lpstr>
      <vt:lpstr>Деятельность комиссии По КООРДИНАЦИИ РАБОТЫ ПО ПРОТИВОДЕЙСТВИЮ КОРРУПЦИИ в  ВЕРХНЕСАЛДИНСКОМ ГОРОДСКОМ ОКРУГЕ</vt:lpstr>
      <vt:lpstr>Организация приема сведений о доходах, расходах, об имуществе и обязательствах имущественного характера муниципальными служащими Верхнесалдинского городского округа</vt:lpstr>
      <vt:lpstr>Наполнение сайта Комиссии по координации работы по противодействию коррупции</vt:lpstr>
      <vt:lpstr>9 декабря – Международный ДЕНЬ борьбы с КОРРУПЦИЕй</vt:lpstr>
      <vt:lpstr>Мониторинг хода реализации в Верхнесалдинском городском округе Национального плана противодействия коррупции на 2021-2024 годы осуществляется Постоянно.  результаты реализации по итогам по 2024 года рассмотрены на заседании комиссии по Координации работы по противодействию коррупции 26 декабря 2024 года (Протокол № 4 от 26.12.2024).</vt:lpstr>
      <vt:lpstr>        Проведение мероприятий по профессиональному развитию в сфере противодействия коррупции для муниципальных служащих в 2024 году:  1)10 муниципальных служащих округа, в должностные обязанности которых входит участие в противодействии коррупции, прошли курсы повышения квалификации по программе «Противодействие коррупции на мУниципальной службе»;  2) 3 муниципальных служащих, в должностные обязанности которых входит участие в проведении закупок, товаров, работ, услуг для обеспечения муниципальных нужд, приняли участие в курсах повышения квалификации, направленных на приобретение муниципальными служащими новых знаний и умений в сфере противодействия коррупции.</vt:lpstr>
      <vt:lpstr>              Совершенствование нормативного правового обеспечения деятельности по противодействию коррупции:   Проведен анализ нормативных актов Верхнесалдинского городского округа в сфере противодействия коррупции в целях приведения их в соответствие законодательству Российской Федерации, Свердловской области: Внутренней антикоррупционной экспертизе за 2024 год подвергнуто мониторингу правоприменения 126 проектов нормативных правовых актов. результатам мониторинга правоприменения нормативных правовых актов, разработчиком которых является администрация Верхнесалдинского городского округа, коррупциогенных факторов не выявлено. Вывод: нормативные акты Верхнесалдинского городского округа соответствуют законодательству Российской Федерации и Свердловской области.    </vt:lpstr>
      <vt:lpstr>Взаимодействие с институтами гражданского общества</vt:lpstr>
    </vt:vector>
  </TitlesOfParts>
  <Company>3</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Отчет по плану мероприятий</dc:title>
  <dc:creator>КалигинаЛВ</dc:creator>
  <cp:lastModifiedBy>user</cp:lastModifiedBy>
  <cp:revision>161</cp:revision>
  <dcterms:created xsi:type="dcterms:W3CDTF">2019-06-21T08:46:11Z</dcterms:created>
  <dcterms:modified xsi:type="dcterms:W3CDTF">2025-01-11T04:58:27Z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0x010100FCF62C811153A746A7846127A5B7E07D</vt:lpwstr>
  </property>
</Properties>
</file>