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27" r:id="rId5"/>
    <p:sldId id="933" r:id="rId6"/>
    <p:sldId id="934" r:id="rId7"/>
    <p:sldId id="935" r:id="rId8"/>
    <p:sldId id="936" r:id="rId9"/>
    <p:sldId id="937" r:id="rId10"/>
    <p:sldId id="941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оляков Степан Михайлович" initials="СС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BB"/>
    <a:srgbClr val="ECA836"/>
    <a:srgbClr val="B0B0B3"/>
    <a:srgbClr val="FAA61A"/>
    <a:srgbClr val="FFD485"/>
    <a:srgbClr val="00BCE7"/>
    <a:srgbClr val="FFFFFF"/>
    <a:srgbClr val="1F4E78"/>
    <a:srgbClr val="CBD8E7"/>
    <a:srgbClr val="E7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8" autoAdjust="0"/>
    <p:restoredTop sz="91657" autoAdjust="0"/>
  </p:normalViewPr>
  <p:slideViewPr>
    <p:cSldViewPr snapToGrid="0">
      <p:cViewPr varScale="1">
        <p:scale>
          <a:sx n="106" d="100"/>
          <a:sy n="106" d="100"/>
        </p:scale>
        <p:origin x="106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53" tIns="45728" rIns="91453" bIns="457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53" tIns="45728" rIns="91453" bIns="45728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3" tIns="45728" rIns="91453" bIns="457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53" tIns="45728" rIns="91453" bIns="4572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53" tIns="45728" rIns="91453" bIns="457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53" tIns="45728" rIns="91453" bIns="45728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0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7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=""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=""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=""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=""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=""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=""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80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1620E9-B08F-420E-96F0-F68F96CDEF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0366" y="6233985"/>
            <a:ext cx="4062411" cy="276197"/>
          </a:xfrm>
        </p:spPr>
        <p:txBody>
          <a:bodyPr/>
          <a:lstStyle/>
          <a:p>
            <a:r>
              <a:rPr lang="ru-RU" dirty="0" smtClean="0"/>
              <a:t>202</a:t>
            </a:r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ru-RU" dirty="0"/>
              <a:t>г.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="" xmlns:a16="http://schemas.microsoft.com/office/drawing/2014/main" id="{138D2B86-E6A2-46E0-AA6C-79EE91A1A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366" y="3721358"/>
            <a:ext cx="5734373" cy="2512627"/>
          </a:xfrm>
        </p:spPr>
        <p:txBody>
          <a:bodyPr/>
          <a:lstStyle/>
          <a:p>
            <a:r>
              <a:rPr lang="ru-RU" sz="1800" b="1" dirty="0" smtClean="0"/>
              <a:t>Цифровые финансовые активы </a:t>
            </a:r>
            <a:br>
              <a:rPr lang="ru-RU" sz="1800" b="1" dirty="0" smtClean="0"/>
            </a:br>
            <a:r>
              <a:rPr lang="ru-RU" sz="1800" b="1" dirty="0" smtClean="0"/>
              <a:t>как НОВЫЙ ФИНАНСОВЫЙ ИНСТРУМЕНТ</a:t>
            </a:r>
            <a:endParaRPr lang="ru-RU" sz="1800" cap="none" spc="0" dirty="0"/>
          </a:p>
          <a:p>
            <a:endParaRPr lang="ru-RU" sz="1800" cap="none" spc="0" dirty="0"/>
          </a:p>
          <a:p>
            <a:r>
              <a:rPr lang="ru-RU" sz="1800" cap="none" spc="0" dirty="0"/>
              <a:t>Уральское ГУ Банка России</a:t>
            </a:r>
          </a:p>
          <a:p>
            <a:endParaRPr lang="ru-RU" sz="1800" cap="none" spc="0" dirty="0"/>
          </a:p>
        </p:txBody>
      </p:sp>
    </p:spTree>
    <p:extLst>
      <p:ext uri="{BB962C8B-B14F-4D97-AF65-F5344CB8AC3E}">
        <p14:creationId xmlns:p14="http://schemas.microsoft.com/office/powerpoint/2010/main" val="27901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10910" y="388717"/>
            <a:ext cx="8439150" cy="324001"/>
          </a:xfrm>
        </p:spPr>
        <p:txBody>
          <a:bodyPr/>
          <a:lstStyle/>
          <a:p>
            <a:r>
              <a:rPr lang="ru-RU" sz="1400" b="1" dirty="0"/>
              <a:t>Цифровые финансовые активы </a:t>
            </a:r>
            <a:r>
              <a:rPr lang="ru-RU" sz="1400" b="1" dirty="0" smtClean="0"/>
              <a:t>как новый финансовый инструмент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cxnSp>
        <p:nvCxnSpPr>
          <p:cNvPr id="12" name="Straight Connector 15">
            <a:extLst>
              <a:ext uri="{FF2B5EF4-FFF2-40B4-BE49-F238E27FC236}">
                <a16:creationId xmlns="" xmlns:a16="http://schemas.microsoft.com/office/drawing/2014/main" id="{78148E8D-F221-4D62-ABC4-9540A58EF011}"/>
              </a:ext>
            </a:extLst>
          </p:cNvPr>
          <p:cNvCxnSpPr>
            <a:cxnSpLocks/>
          </p:cNvCxnSpPr>
          <p:nvPr/>
        </p:nvCxnSpPr>
        <p:spPr>
          <a:xfrm flipH="1">
            <a:off x="6148468" y="1988000"/>
            <a:ext cx="215698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>
            <a:extLst>
              <a:ext uri="{FF2B5EF4-FFF2-40B4-BE49-F238E27FC236}">
                <a16:creationId xmlns="" xmlns:a16="http://schemas.microsoft.com/office/drawing/2014/main" id="{1D913B63-C521-4A4C-877F-1AA78E1CF271}"/>
              </a:ext>
            </a:extLst>
          </p:cNvPr>
          <p:cNvCxnSpPr>
            <a:cxnSpLocks/>
          </p:cNvCxnSpPr>
          <p:nvPr/>
        </p:nvCxnSpPr>
        <p:spPr>
          <a:xfrm flipH="1">
            <a:off x="6151496" y="4705536"/>
            <a:ext cx="225223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5">
            <a:extLst>
              <a:ext uri="{FF2B5EF4-FFF2-40B4-BE49-F238E27FC236}">
                <a16:creationId xmlns="" xmlns:a16="http://schemas.microsoft.com/office/drawing/2014/main" id="{E9053A97-7442-48D8-A315-9D0E2DF4992C}"/>
              </a:ext>
            </a:extLst>
          </p:cNvPr>
          <p:cNvCxnSpPr>
            <a:cxnSpLocks/>
          </p:cNvCxnSpPr>
          <p:nvPr/>
        </p:nvCxnSpPr>
        <p:spPr>
          <a:xfrm>
            <a:off x="6148468" y="1992567"/>
            <a:ext cx="0" cy="2710058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>
            <a:off x="5932771" y="3336596"/>
            <a:ext cx="206174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5EE00C6-55C7-49DB-A9CB-0410994F902D}"/>
              </a:ext>
            </a:extLst>
          </p:cNvPr>
          <p:cNvSpPr txBox="1"/>
          <p:nvPr/>
        </p:nvSpPr>
        <p:spPr>
          <a:xfrm>
            <a:off x="360697" y="1740857"/>
            <a:ext cx="2875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2BB"/>
                </a:solidFill>
              </a:rPr>
              <a:t>Цифровые права</a:t>
            </a:r>
            <a:endParaRPr lang="ru-RU" sz="2400" dirty="0">
              <a:solidFill>
                <a:srgbClr val="0082B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5EE00C6-55C7-49DB-A9CB-0410994F902D}"/>
              </a:ext>
            </a:extLst>
          </p:cNvPr>
          <p:cNvSpPr txBox="1"/>
          <p:nvPr/>
        </p:nvSpPr>
        <p:spPr>
          <a:xfrm>
            <a:off x="6422281" y="4312832"/>
            <a:ext cx="54522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2BB"/>
                </a:solidFill>
              </a:rPr>
              <a:t>Цифровые финансовые активы (ЦФА)</a:t>
            </a:r>
            <a:endParaRPr lang="ru-RU" sz="2400" dirty="0">
              <a:solidFill>
                <a:srgbClr val="0082BB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5EE00C6-55C7-49DB-A9CB-0410994F902D}"/>
              </a:ext>
            </a:extLst>
          </p:cNvPr>
          <p:cNvSpPr txBox="1"/>
          <p:nvPr/>
        </p:nvSpPr>
        <p:spPr>
          <a:xfrm>
            <a:off x="6422281" y="1590365"/>
            <a:ext cx="6234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2BB"/>
                </a:solidFill>
              </a:rPr>
              <a:t>Утилитарные цифровые права </a:t>
            </a:r>
            <a:br>
              <a:rPr lang="ru-RU" sz="2400" b="1" dirty="0" smtClean="0">
                <a:solidFill>
                  <a:srgbClr val="0082BB"/>
                </a:solidFill>
              </a:rPr>
            </a:br>
            <a:r>
              <a:rPr lang="ru-RU" sz="2400" b="1" dirty="0" smtClean="0">
                <a:solidFill>
                  <a:srgbClr val="0082BB"/>
                </a:solidFill>
              </a:rPr>
              <a:t>(УЦП)</a:t>
            </a:r>
            <a:endParaRPr lang="ru-RU" sz="2400" dirty="0">
              <a:solidFill>
                <a:srgbClr val="0082BB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781" y="2205455"/>
            <a:ext cx="5758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Цифровыми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правами признаются названные в таком качестве в законе обязательственные и иные права, содержание и условия осуществления которых определяются в соответствии с правилами информационной системы, отвечающей установленным законом признакам. </a:t>
            </a:r>
          </a:p>
          <a:p>
            <a:pPr indent="265113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Осуществление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распоряжение/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ограничение распоряжения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передача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залог, обременение цифрового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права возможны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только в информационной системе без обращения к третьему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лицу.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602" y="4861632"/>
            <a:ext cx="5758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Статья 141.1 ГК РФ от 30.11.1994 № 51-ФЗ </a:t>
            </a:r>
            <a:endParaRPr lang="ru-RU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6811" y="2360861"/>
            <a:ext cx="5067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Федеральный закон от 02.08.2019 № 259-ФЗ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О привлечении инвестиций с использованием инвестиционных платформ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о внесении изменений в отдельные законодательные акты Российской Федерации"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96811" y="5146740"/>
            <a:ext cx="4914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Федеральный закон от 31.07.2020 N 259-ФЗ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О цифровых финансовых активах, цифровой валюте и о внесении изменений в отдельные законодательные акты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7314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7443" y="2214741"/>
            <a:ext cx="5320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право требования передачи вещи (вещей);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1341" y="2954597"/>
            <a:ext cx="10898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право требования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передачи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прав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на результаты интеллектуальной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деятельности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4243" y="2587388"/>
            <a:ext cx="7983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право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требования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выполнения работ и (или) оказания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услуг;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6668" y="1254036"/>
            <a:ext cx="108072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цифровые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права на основании договора о приобретении утилитарного цифрового права, заключенного с использованием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инвестиционной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платформы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b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sz="2100" i="1" dirty="0" smtClean="0">
                <a:solidFill>
                  <a:schemeClr val="tx2">
                    <a:lumMod val="50000"/>
                  </a:schemeClr>
                </a:solidFill>
              </a:rPr>
              <a:t>УЦП включают в себя:</a:t>
            </a:r>
            <a:r>
              <a:rPr lang="ru-RU" sz="21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endParaRPr lang="ru-RU" sz="2100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10910" y="388717"/>
            <a:ext cx="8439150" cy="324001"/>
          </a:xfrm>
        </p:spPr>
        <p:txBody>
          <a:bodyPr/>
          <a:lstStyle/>
          <a:p>
            <a:r>
              <a:rPr lang="ru-RU" sz="1400" b="1" dirty="0"/>
              <a:t>Цифровые финансовые активы </a:t>
            </a:r>
            <a:r>
              <a:rPr lang="ru-RU" sz="1400" b="1" dirty="0" smtClean="0"/>
              <a:t>как новый финансовый инструмент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5EE00C6-55C7-49DB-A9CB-0410994F902D}"/>
              </a:ext>
            </a:extLst>
          </p:cNvPr>
          <p:cNvSpPr txBox="1"/>
          <p:nvPr/>
        </p:nvSpPr>
        <p:spPr>
          <a:xfrm>
            <a:off x="363657" y="847390"/>
            <a:ext cx="7328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2BB"/>
                </a:solidFill>
              </a:rPr>
              <a:t>Утилитарные цифровые права (УЦП)</a:t>
            </a:r>
            <a:endParaRPr lang="ru-RU" sz="2400" dirty="0">
              <a:solidFill>
                <a:srgbClr val="0082BB"/>
              </a:solidFill>
            </a:endParaRPr>
          </a:p>
        </p:txBody>
      </p:sp>
      <p:sp>
        <p:nvSpPr>
          <p:cNvPr id="26" name="Умножение 25"/>
          <p:cNvSpPr/>
          <p:nvPr/>
        </p:nvSpPr>
        <p:spPr>
          <a:xfrm>
            <a:off x="470748" y="5122118"/>
            <a:ext cx="406726" cy="364582"/>
          </a:xfrm>
          <a:prstGeom prst="mathMultipl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37226" y="5124895"/>
            <a:ext cx="1094377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УЦП не могут являться: -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право требования имущества,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 права на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которое /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сделки с которым подлежат государственной регистрации.</a:t>
            </a:r>
          </a:p>
          <a:p>
            <a:pPr algn="just"/>
            <a:endParaRPr lang="ru-RU" sz="21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36314" y="4107475"/>
            <a:ext cx="63531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 оператор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инвестиционной платформы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657" y="6209064"/>
            <a:ext cx="11828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Федеральный закон от 02.08.2019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№ 259-ФЗ "О привлечении инвестиций с использованием инвестиционных платформ 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 о внесении изменений в отдельные законодательные акты Российской Федерации"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оловина рамки 32"/>
          <p:cNvSpPr/>
          <p:nvPr/>
        </p:nvSpPr>
        <p:spPr>
          <a:xfrm rot="13538718">
            <a:off x="512737" y="4128066"/>
            <a:ext cx="295856" cy="198450"/>
          </a:xfrm>
          <a:prstGeom prst="half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2335" y="2773131"/>
            <a:ext cx="259006" cy="45719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2334" y="3135405"/>
            <a:ext cx="259006" cy="45719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46668" y="6165522"/>
            <a:ext cx="11333387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08437" y="2422262"/>
            <a:ext cx="259006" cy="45719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3682" y="4092887"/>
            <a:ext cx="51556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Учет прав на УЦП осуществляют:</a:t>
            </a:r>
            <a:endParaRPr lang="ru-RU" sz="2100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36314" y="4414603"/>
            <a:ext cx="63531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- депозитарий  </a:t>
            </a:r>
            <a:endParaRPr lang="ru-RU" sz="2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6301" y="3427836"/>
            <a:ext cx="111792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Возникает </a:t>
            </a:r>
            <a:r>
              <a:rPr lang="ru-RU" sz="2100" i="1" dirty="0" smtClean="0">
                <a:solidFill>
                  <a:schemeClr val="tx2">
                    <a:lumMod val="50000"/>
                  </a:schemeClr>
                </a:solidFill>
              </a:rPr>
              <a:t>(выпускаются</a:t>
            </a:r>
            <a:r>
              <a:rPr lang="ru-RU" sz="2100" i="1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21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УЦП только на инвестиционной платформе</a:t>
            </a:r>
            <a:endParaRPr lang="ru-RU" sz="2100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5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10910" y="388717"/>
            <a:ext cx="8439150" cy="324001"/>
          </a:xfrm>
        </p:spPr>
        <p:txBody>
          <a:bodyPr/>
          <a:lstStyle/>
          <a:p>
            <a:r>
              <a:rPr lang="ru-RU" sz="1400" b="1" dirty="0"/>
              <a:t>Цифровые финансовые активы </a:t>
            </a:r>
            <a:r>
              <a:rPr lang="ru-RU" sz="1400" b="1" dirty="0" smtClean="0"/>
              <a:t>как новый финансовый инструмент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EE00C6-55C7-49DB-A9CB-0410994F902D}"/>
              </a:ext>
            </a:extLst>
          </p:cNvPr>
          <p:cNvSpPr txBox="1"/>
          <p:nvPr/>
        </p:nvSpPr>
        <p:spPr>
          <a:xfrm>
            <a:off x="363657" y="890848"/>
            <a:ext cx="7328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2BB"/>
                </a:solidFill>
              </a:rPr>
              <a:t>Цифровые финансовые активы (ЦФА)</a:t>
            </a:r>
            <a:endParaRPr lang="ru-RU" sz="2400" dirty="0">
              <a:solidFill>
                <a:srgbClr val="0082BB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160" y="1376954"/>
            <a:ext cx="108072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Цифровые финансовые активы - это цифровые права, включающие:</a:t>
            </a:r>
            <a:endParaRPr lang="ru-RU" sz="21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0576" y="6177459"/>
            <a:ext cx="11445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*Федеральный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закон от 31.07.2020 N 259-ФЗ "О цифровых финансовых активах, цифровой валюте и о внесении изменений в отдельные законодательные акты Российской Федерации"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6668" y="6165522"/>
            <a:ext cx="11333387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04468" y="1971489"/>
            <a:ext cx="259006" cy="45719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5523" y="1789528"/>
            <a:ext cx="2856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денежные требования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63143" y="2173655"/>
            <a:ext cx="8389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возможность осуществления прав по эмиссионным ценным бумагам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4468" y="2755039"/>
            <a:ext cx="259006" cy="45719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75523" y="2563633"/>
            <a:ext cx="7886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права участия в капитале непубличного акционерного общества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63143" y="2956086"/>
            <a:ext cx="6719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право требовать передачи эмиссионных ценных бумаг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4137" y="3140449"/>
            <a:ext cx="259006" cy="45719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4137" y="2348055"/>
            <a:ext cx="259006" cy="45719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8628" y="3602880"/>
            <a:ext cx="108072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Выпуск ЦФА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 осуществляется в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информационной системе</a:t>
            </a:r>
            <a:endParaRPr lang="ru-RU" sz="21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28" y="4280611"/>
            <a:ext cx="11265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Выпуск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учет и обращение эмиссионных ценных бумаг, возможность осуществления прав по которым удостоверяется цифровыми финансовыми активами, регулируются Федеральным законом от 22.04.1996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№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39-ФЗ "О рынке ценных бумаг" с учетом особенностей, предусмотренных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Федеральным законом от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31.07.2020 N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259-ФЗ*. </a:t>
            </a:r>
            <a:endParaRPr lang="ru-RU" sz="19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34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EE00C6-55C7-49DB-A9CB-0410994F902D}"/>
              </a:ext>
            </a:extLst>
          </p:cNvPr>
          <p:cNvSpPr txBox="1"/>
          <p:nvPr/>
        </p:nvSpPr>
        <p:spPr>
          <a:xfrm>
            <a:off x="363657" y="866464"/>
            <a:ext cx="7328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2BB"/>
                </a:solidFill>
              </a:rPr>
              <a:t>Цифровая валюта</a:t>
            </a:r>
            <a:endParaRPr lang="ru-RU" sz="2400" dirty="0">
              <a:solidFill>
                <a:srgbClr val="0082BB"/>
              </a:solidFill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10910" y="388717"/>
            <a:ext cx="8439150" cy="324001"/>
          </a:xfrm>
        </p:spPr>
        <p:txBody>
          <a:bodyPr/>
          <a:lstStyle/>
          <a:p>
            <a:r>
              <a:rPr lang="ru-RU" sz="1400" b="1" dirty="0"/>
              <a:t>Цифровые финансовые активы </a:t>
            </a:r>
            <a:r>
              <a:rPr lang="ru-RU" sz="1400" b="1" dirty="0" smtClean="0"/>
              <a:t>как новый финансовый инструмент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0576" y="6210666"/>
            <a:ext cx="11445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Федеральный закон от 31.07.2020 N 259-ФЗ "О цифровых финансовых активах, цифровой валюте и о внесении изменений в отдельные законодательные акты Российской Федерации"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46668" y="6165522"/>
            <a:ext cx="11333387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20748" y="1282951"/>
            <a:ext cx="108072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овокупность электронных данных (цифрового кода или обозначения)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0178" y="1643345"/>
            <a:ext cx="108072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редлагаются и (или) могут быть приняты в качестве средства платежа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9608" y="1999454"/>
            <a:ext cx="10807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е являются официальной денежной единицей ни одного государства /союза государств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1403" y="2328192"/>
            <a:ext cx="108072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отсутствует лицо, обязанное перед каждым обладателем таких электронных денег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1172" y="1490578"/>
            <a:ext cx="259006" cy="45719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1172" y="1852619"/>
            <a:ext cx="259006" cy="45719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1172" y="2193717"/>
            <a:ext cx="248436" cy="45719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16818" y="2878165"/>
            <a:ext cx="108072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РФ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запрещается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распространение информации о предложении/приеме цифровой валюты в качестве встречного предоставления за передаваемые ими товары/работы/услуги</a:t>
            </a:r>
          </a:p>
        </p:txBody>
      </p:sp>
      <p:sp>
        <p:nvSpPr>
          <p:cNvPr id="25" name="Умножение 24"/>
          <p:cNvSpPr/>
          <p:nvPr/>
        </p:nvSpPr>
        <p:spPr>
          <a:xfrm>
            <a:off x="446668" y="4091564"/>
            <a:ext cx="406726" cy="364582"/>
          </a:xfrm>
          <a:prstGeom prst="mathMultipl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496144" y="2897180"/>
            <a:ext cx="406726" cy="364582"/>
          </a:xfrm>
          <a:prstGeom prst="mathMultipl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11800" y="4017655"/>
            <a:ext cx="108072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Следующие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лица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не вправе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принимать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цифровую валюту в качестве встречного предоставления за передаваемые ими (им) товары/работы/услуги или иного способа оплаты цифровой валютой товаров (работ, услуг):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4141" y="5063326"/>
            <a:ext cx="9317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Юридические лица, личным законом которых является российское право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94141" y="5405331"/>
            <a:ext cx="12036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Филиалы, представительства, подразделения иностранных компаний, созданных на территории РФ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94141" y="5751047"/>
            <a:ext cx="11207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Физические лица, фактически находящиеся в РФ не менее 183 дней в течение 12 месяцев подряд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1172" y="2497027"/>
            <a:ext cx="259006" cy="45719"/>
          </a:xfrm>
          <a:prstGeom prst="rect">
            <a:avLst/>
          </a:prstGeom>
          <a:solidFill>
            <a:srgbClr val="00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 flipV="1">
            <a:off x="886881" y="5239425"/>
            <a:ext cx="206372" cy="3988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 flipV="1">
            <a:off x="878092" y="5588643"/>
            <a:ext cx="206372" cy="3988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 flipV="1">
            <a:off x="878092" y="5928654"/>
            <a:ext cx="206372" cy="3988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6382097" y="2351682"/>
            <a:ext cx="5657503" cy="35861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821918" y="3594874"/>
            <a:ext cx="2948994" cy="14609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10771" y="2304546"/>
            <a:ext cx="5656679" cy="36528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10910" y="388717"/>
            <a:ext cx="8439150" cy="324001"/>
          </a:xfrm>
        </p:spPr>
        <p:txBody>
          <a:bodyPr/>
          <a:lstStyle/>
          <a:p>
            <a:r>
              <a:rPr lang="ru-RU" sz="1400" b="1" dirty="0"/>
              <a:t>Цифровые финансовые активы </a:t>
            </a:r>
            <a:r>
              <a:rPr lang="ru-RU" sz="1400" b="1" dirty="0" smtClean="0"/>
              <a:t>как новый финансовый инструмент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EE00C6-55C7-49DB-A9CB-0410994F902D}"/>
              </a:ext>
            </a:extLst>
          </p:cNvPr>
          <p:cNvSpPr txBox="1"/>
          <p:nvPr/>
        </p:nvSpPr>
        <p:spPr>
          <a:xfrm>
            <a:off x="526066" y="902487"/>
            <a:ext cx="5242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2BB"/>
                </a:solidFill>
              </a:rPr>
              <a:t>Субъекты в соответствии с ФЗ </a:t>
            </a:r>
            <a:br>
              <a:rPr lang="ru-RU" sz="2400" b="1" dirty="0" smtClean="0">
                <a:solidFill>
                  <a:srgbClr val="0082BB"/>
                </a:solidFill>
              </a:rPr>
            </a:br>
            <a:r>
              <a:rPr lang="ru-RU" sz="2400" b="1" dirty="0" smtClean="0">
                <a:solidFill>
                  <a:srgbClr val="0082BB"/>
                </a:solidFill>
              </a:rPr>
              <a:t>от </a:t>
            </a:r>
            <a:r>
              <a:rPr lang="ru-RU" sz="2400" b="1" dirty="0">
                <a:solidFill>
                  <a:srgbClr val="0082BB"/>
                </a:solidFill>
              </a:rPr>
              <a:t>31.07.2020 №</a:t>
            </a:r>
            <a:r>
              <a:rPr lang="en-US" sz="2400" b="1" dirty="0">
                <a:solidFill>
                  <a:srgbClr val="0082BB"/>
                </a:solidFill>
              </a:rPr>
              <a:t> 259-</a:t>
            </a:r>
            <a:r>
              <a:rPr lang="ru-RU" sz="2400" b="1" dirty="0" smtClean="0">
                <a:solidFill>
                  <a:srgbClr val="0082BB"/>
                </a:solidFill>
              </a:rPr>
              <a:t>ФЗ </a:t>
            </a:r>
            <a:br>
              <a:rPr lang="ru-RU" sz="2400" b="1" dirty="0" smtClean="0">
                <a:solidFill>
                  <a:srgbClr val="0082BB"/>
                </a:solidFill>
              </a:rPr>
            </a:br>
            <a:r>
              <a:rPr lang="ru-RU" sz="2400" b="1" dirty="0" smtClean="0">
                <a:solidFill>
                  <a:srgbClr val="0082BB"/>
                </a:solidFill>
              </a:rPr>
              <a:t>(о ЦФА и цифровой валюте)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39669" y="4917124"/>
            <a:ext cx="3062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Оператор информационной системы</a:t>
            </a:r>
            <a:endParaRPr lang="ru-RU" sz="195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0219" y="2872786"/>
            <a:ext cx="1895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Оператор обмена ЦФА</a:t>
            </a:r>
            <a:endParaRPr lang="ru-RU" sz="195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1378" y="4829253"/>
            <a:ext cx="2322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Лицо, выпускающее ЦФА</a:t>
            </a:r>
            <a:endParaRPr lang="ru-RU" sz="195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55987" y="2611769"/>
            <a:ext cx="25877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Пользователи информационной системы</a:t>
            </a:r>
            <a:endParaRPr lang="ru-RU" sz="195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5EE00C6-55C7-49DB-A9CB-0410994F902D}"/>
              </a:ext>
            </a:extLst>
          </p:cNvPr>
          <p:cNvSpPr txBox="1"/>
          <p:nvPr/>
        </p:nvSpPr>
        <p:spPr>
          <a:xfrm>
            <a:off x="6288141" y="947429"/>
            <a:ext cx="6019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2BB"/>
                </a:solidFill>
              </a:rPr>
              <a:t>Субъекты в соответствии </a:t>
            </a:r>
            <a:r>
              <a:rPr lang="ru-RU" sz="2400" b="1" dirty="0" smtClean="0">
                <a:solidFill>
                  <a:srgbClr val="0082BB"/>
                </a:solidFill>
              </a:rPr>
              <a:t/>
            </a:r>
            <a:br>
              <a:rPr lang="ru-RU" sz="2400" b="1" dirty="0" smtClean="0">
                <a:solidFill>
                  <a:srgbClr val="0082BB"/>
                </a:solidFill>
              </a:rPr>
            </a:br>
            <a:r>
              <a:rPr lang="ru-RU" sz="2400" b="1" dirty="0" smtClean="0">
                <a:solidFill>
                  <a:srgbClr val="0082BB"/>
                </a:solidFill>
              </a:rPr>
              <a:t>с </a:t>
            </a:r>
            <a:r>
              <a:rPr lang="ru-RU" sz="2400" b="1" dirty="0">
                <a:solidFill>
                  <a:srgbClr val="0082BB"/>
                </a:solidFill>
              </a:rPr>
              <a:t>ФЗ </a:t>
            </a:r>
            <a:r>
              <a:rPr lang="ru-RU" sz="2400" b="1" dirty="0" smtClean="0">
                <a:solidFill>
                  <a:srgbClr val="0082BB"/>
                </a:solidFill>
              </a:rPr>
              <a:t>от </a:t>
            </a:r>
            <a:r>
              <a:rPr lang="en-US" sz="2400" b="1" dirty="0" smtClean="0">
                <a:solidFill>
                  <a:srgbClr val="0082BB"/>
                </a:solidFill>
              </a:rPr>
              <a:t>02.08.2019 </a:t>
            </a:r>
            <a:r>
              <a:rPr lang="en-US" sz="2400" b="1" dirty="0">
                <a:solidFill>
                  <a:srgbClr val="0082BB"/>
                </a:solidFill>
              </a:rPr>
              <a:t>N 259-</a:t>
            </a:r>
            <a:r>
              <a:rPr lang="ru-RU" sz="2400" b="1" dirty="0">
                <a:solidFill>
                  <a:srgbClr val="0082BB"/>
                </a:solidFill>
              </a:rPr>
              <a:t>ФЗ </a:t>
            </a:r>
            <a:r>
              <a:rPr lang="ru-RU" sz="2400" b="1" dirty="0" smtClean="0">
                <a:solidFill>
                  <a:srgbClr val="0082BB"/>
                </a:solidFill>
              </a:rPr>
              <a:t/>
            </a:r>
            <a:br>
              <a:rPr lang="ru-RU" sz="2400" b="1" dirty="0" smtClean="0">
                <a:solidFill>
                  <a:srgbClr val="0082BB"/>
                </a:solidFill>
              </a:rPr>
            </a:br>
            <a:r>
              <a:rPr lang="ru-RU" sz="2400" b="1" dirty="0" smtClean="0">
                <a:solidFill>
                  <a:srgbClr val="0082BB"/>
                </a:solidFill>
              </a:rPr>
              <a:t>(об инвестиционных платформах)</a:t>
            </a:r>
            <a:endParaRPr lang="ru-RU" sz="2400" dirty="0">
              <a:solidFill>
                <a:srgbClr val="0082BB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08180" y="3109796"/>
            <a:ext cx="1531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Инвесторы</a:t>
            </a:r>
            <a:endParaRPr lang="ru-RU" sz="195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0770" y="6084418"/>
            <a:ext cx="11928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Отчетность перед уполномоченными органами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(Банк России,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Росфинмониторинг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 ФНС России, иные уполномоченные органы)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904456" y="3647310"/>
            <a:ext cx="2797011" cy="1359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AutoNum type="arabicPeriod"/>
            </a:pP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702861" y="3681542"/>
            <a:ext cx="32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AutoNum type="arabicPeriod"/>
            </a:pPr>
            <a:r>
              <a:rPr lang="ru-RU" sz="1600" b="1" dirty="0" smtClean="0"/>
              <a:t>Выдача займов</a:t>
            </a:r>
            <a:endParaRPr lang="ru-RU" sz="1600" b="1" dirty="0"/>
          </a:p>
          <a:p>
            <a:pPr algn="ctr">
              <a:buAutoNum type="arabicPeriod"/>
            </a:pPr>
            <a:r>
              <a:rPr lang="ru-RU" sz="1600" b="1" dirty="0" smtClean="0"/>
              <a:t>Выпуск и обращение акций/облигаций</a:t>
            </a:r>
            <a:endParaRPr lang="ru-RU" sz="1600" b="1" dirty="0"/>
          </a:p>
          <a:p>
            <a:pPr algn="ctr">
              <a:buAutoNum type="arabicPeriod"/>
            </a:pPr>
            <a:r>
              <a:rPr lang="ru-RU" sz="1600" b="1" dirty="0"/>
              <a:t>Выпуск и обращение </a:t>
            </a:r>
            <a:r>
              <a:rPr lang="ru-RU" sz="1600" b="1" dirty="0" smtClean="0"/>
              <a:t>УЦП</a:t>
            </a:r>
            <a:endParaRPr lang="ru-RU" sz="1600" b="1" dirty="0"/>
          </a:p>
          <a:p>
            <a:pPr algn="ctr">
              <a:buAutoNum type="arabicPeriod"/>
            </a:pPr>
            <a:r>
              <a:rPr lang="ru-RU" sz="1600" b="1" dirty="0" smtClean="0"/>
              <a:t>Обращение ЦФА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078781" y="4987918"/>
            <a:ext cx="21226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Лицо, привлекающее инвестиции</a:t>
            </a:r>
            <a:endParaRPr lang="ru-RU" sz="195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34658" y="4955041"/>
            <a:ext cx="2276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Оператор инвестиционной платформы</a:t>
            </a:r>
            <a:endParaRPr lang="ru-RU" sz="195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14738" y="2862508"/>
            <a:ext cx="1895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Оператор обмена ЦФА</a:t>
            </a:r>
            <a:endParaRPr lang="ru-RU" sz="195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6560" y="2221352"/>
            <a:ext cx="434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2BB"/>
                </a:solidFill>
              </a:rPr>
              <a:t>Информационная </a:t>
            </a:r>
            <a:r>
              <a:rPr lang="ru-RU" sz="2400" b="1" dirty="0" smtClean="0">
                <a:solidFill>
                  <a:srgbClr val="0082BB"/>
                </a:solidFill>
              </a:rPr>
              <a:t>система</a:t>
            </a:r>
            <a:endParaRPr lang="ru-RU" sz="2400" b="1" dirty="0">
              <a:solidFill>
                <a:srgbClr val="0082BB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903989" y="2309541"/>
            <a:ext cx="4787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2BB"/>
                </a:solidFill>
              </a:rPr>
              <a:t>И</a:t>
            </a:r>
            <a:r>
              <a:rPr lang="ru-RU" sz="2400" b="1" dirty="0" smtClean="0">
                <a:solidFill>
                  <a:srgbClr val="0082BB"/>
                </a:solidFill>
              </a:rPr>
              <a:t>нвестиционная платформа</a:t>
            </a:r>
            <a:endParaRPr lang="ru-RU" sz="2400" b="1" dirty="0">
              <a:solidFill>
                <a:srgbClr val="0082BB"/>
              </a:solidFill>
            </a:endParaRPr>
          </a:p>
        </p:txBody>
      </p:sp>
      <p:cxnSp>
        <p:nvCxnSpPr>
          <p:cNvPr id="67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V="1">
            <a:off x="7347175" y="4784089"/>
            <a:ext cx="0" cy="208192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трелка вниз 70"/>
          <p:cNvSpPr/>
          <p:nvPr/>
        </p:nvSpPr>
        <p:spPr>
          <a:xfrm>
            <a:off x="9110983" y="2725851"/>
            <a:ext cx="324386" cy="79645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>
            <a:off x="7350352" y="4792630"/>
            <a:ext cx="383754" cy="6599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V="1">
            <a:off x="7310406" y="3647984"/>
            <a:ext cx="0" cy="208192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>
            <a:off x="7316531" y="3856176"/>
            <a:ext cx="394888" cy="2823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V="1">
            <a:off x="11220360" y="3627432"/>
            <a:ext cx="0" cy="208192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>
            <a:off x="10825472" y="3834896"/>
            <a:ext cx="394888" cy="2823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V="1">
            <a:off x="11214542" y="4784089"/>
            <a:ext cx="0" cy="208192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>
            <a:off x="10839169" y="4792630"/>
            <a:ext cx="383754" cy="6599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трелка вниз 88"/>
          <p:cNvSpPr/>
          <p:nvPr/>
        </p:nvSpPr>
        <p:spPr>
          <a:xfrm>
            <a:off x="2698545" y="2713456"/>
            <a:ext cx="324386" cy="79645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612900" y="3592987"/>
            <a:ext cx="2326118" cy="14609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1676400" y="3645423"/>
            <a:ext cx="2192780" cy="1359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Выпуск и обращение ЦФА</a:t>
            </a:r>
          </a:p>
        </p:txBody>
      </p:sp>
      <p:cxnSp>
        <p:nvCxnSpPr>
          <p:cNvPr id="92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V="1">
            <a:off x="1047308" y="3647984"/>
            <a:ext cx="0" cy="208192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>
            <a:off x="1053433" y="3856176"/>
            <a:ext cx="394888" cy="2823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V="1">
            <a:off x="4475549" y="3654142"/>
            <a:ext cx="0" cy="208192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>
            <a:off x="4080661" y="3861606"/>
            <a:ext cx="394888" cy="2823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V="1">
            <a:off x="4459841" y="4624826"/>
            <a:ext cx="0" cy="208192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>
            <a:off x="4084468" y="4633367"/>
            <a:ext cx="383754" cy="6599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V="1">
            <a:off x="1034137" y="4631425"/>
            <a:ext cx="0" cy="208192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15">
            <a:extLst>
              <a:ext uri="{FF2B5EF4-FFF2-40B4-BE49-F238E27FC236}">
                <a16:creationId xmlns="" xmlns:a16="http://schemas.microsoft.com/office/drawing/2014/main" id="{4168511B-75A0-493F-AF24-B3D657193E90}"/>
              </a:ext>
            </a:extLst>
          </p:cNvPr>
          <p:cNvCxnSpPr>
            <a:cxnSpLocks/>
          </p:cNvCxnSpPr>
          <p:nvPr/>
        </p:nvCxnSpPr>
        <p:spPr>
          <a:xfrm flipH="1">
            <a:off x="1037314" y="4639966"/>
            <a:ext cx="383754" cy="6599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7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/>
          <a:srcRect t="1668"/>
          <a:stretch/>
        </p:blipFill>
        <p:spPr>
          <a:xfrm>
            <a:off x="5823438" y="901700"/>
            <a:ext cx="6318777" cy="59563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82880" y="6410203"/>
            <a:ext cx="5157216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6668" y="902224"/>
            <a:ext cx="2812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2BB"/>
                </a:solidFill>
              </a:rPr>
              <a:t>Цифровой рубль</a:t>
            </a:r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048072" y="441038"/>
            <a:ext cx="8439150" cy="324001"/>
          </a:xfrm>
        </p:spPr>
        <p:txBody>
          <a:bodyPr/>
          <a:lstStyle/>
          <a:p>
            <a:r>
              <a:rPr lang="ru-RU" sz="1400" b="1" dirty="0"/>
              <a:t>Цифровые финансовые активы </a:t>
            </a:r>
            <a:r>
              <a:rPr lang="ru-RU" sz="1400" b="1" dirty="0" smtClean="0"/>
              <a:t>как новый финансовый инструмент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6668" y="1427417"/>
            <a:ext cx="4893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Дополнительная форма российской национальной валюты, которая будет эмитироваться Банком России в цифровом виде. Цифровой рубль сочетает в себе свойство наличных и безналичных рублей.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668" y="3392359"/>
            <a:ext cx="5271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Все три формы российского рубля будут абсолютно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равноценными: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рубль наличными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= 1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безналичному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рублю = 1 цифровому рублю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Владельцы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денег будут иметь возможность свободно переводить рубли из одной формы в другую.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456737"/>
            <a:ext cx="6524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Доклад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общественных консультаций, октябрь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2020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58200" y="2768295"/>
            <a:ext cx="1126744" cy="467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955623" y="2609865"/>
            <a:ext cx="17642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82BB"/>
                </a:solidFill>
              </a:rPr>
              <a:t>Проведение 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бщественных 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консультаций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80200" y="2860952"/>
            <a:ext cx="1210165" cy="505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29383" y="2647714"/>
            <a:ext cx="224180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82BB"/>
                </a:solidFill>
              </a:rPr>
              <a:t>Публикация 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консультативного 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доклада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197427" y="2793509"/>
            <a:ext cx="1188915" cy="552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684959" y="2609683"/>
            <a:ext cx="18729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82BB"/>
                </a:solidFill>
              </a:rPr>
              <a:t>Разработка 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концепции 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цифрового рубля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175074" y="4249860"/>
            <a:ext cx="1054369" cy="62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320722" y="4343828"/>
            <a:ext cx="1324208" cy="62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879838" y="4241524"/>
            <a:ext cx="21348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82BB"/>
                </a:solidFill>
              </a:rPr>
              <a:t>Пилотирование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на ограниченном круге пользователей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916054" y="4251479"/>
            <a:ext cx="17516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82BB"/>
                </a:solidFill>
              </a:rPr>
              <a:t>Разработка 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платформы цифрового рубля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680200" y="4343828"/>
            <a:ext cx="1199638" cy="53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93199" y="4241524"/>
            <a:ext cx="253731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82BB"/>
                </a:solidFill>
              </a:rPr>
              <a:t>Анализ 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Результатов пилотирования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50746" y="5852503"/>
            <a:ext cx="1340980" cy="635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011362" y="5757920"/>
            <a:ext cx="25373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82BB"/>
                </a:solidFill>
              </a:rPr>
              <a:t>Принятие решения 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О целесообразности и этапности запуска цифрового рубля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736599" y="5832954"/>
            <a:ext cx="1783660" cy="85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542906" y="5755175"/>
            <a:ext cx="35973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82BB"/>
                </a:solidFill>
              </a:rPr>
              <a:t>Внедрение</a:t>
            </a: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Сроки реализации будут определены </a:t>
            </a:r>
            <a:b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в дальнейшем, в т.ч. с учетом итогов общественных консультаций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11572</TotalTime>
  <Words>681</Words>
  <Application>Microsoft Office PowerPoint</Application>
  <PresentationFormat>Широкоэкранный</PresentationFormat>
  <Paragraphs>101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admin@v-salda.ru</cp:lastModifiedBy>
  <cp:revision>798</cp:revision>
  <cp:lastPrinted>2020-12-16T05:13:50Z</cp:lastPrinted>
  <dcterms:created xsi:type="dcterms:W3CDTF">2018-11-05T17:34:13Z</dcterms:created>
  <dcterms:modified xsi:type="dcterms:W3CDTF">2021-02-11T03:14:00Z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